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6"/>
  </p:notesMasterIdLst>
  <p:sldIdLst>
    <p:sldId id="268" r:id="rId2"/>
    <p:sldId id="278" r:id="rId3"/>
    <p:sldId id="270" r:id="rId4"/>
    <p:sldId id="272" r:id="rId5"/>
    <p:sldId id="276" r:id="rId6"/>
    <p:sldId id="279" r:id="rId7"/>
    <p:sldId id="281" r:id="rId8"/>
    <p:sldId id="277" r:id="rId9"/>
    <p:sldId id="280" r:id="rId10"/>
    <p:sldId id="285" r:id="rId11"/>
    <p:sldId id="286" r:id="rId12"/>
    <p:sldId id="287" r:id="rId13"/>
    <p:sldId id="289" r:id="rId14"/>
    <p:sldId id="282" r:id="rId15"/>
    <p:sldId id="283" r:id="rId16"/>
    <p:sldId id="290" r:id="rId17"/>
    <p:sldId id="291" r:id="rId18"/>
    <p:sldId id="292" r:id="rId19"/>
    <p:sldId id="313" r:id="rId20"/>
    <p:sldId id="293" r:id="rId21"/>
    <p:sldId id="294" r:id="rId22"/>
    <p:sldId id="295" r:id="rId23"/>
    <p:sldId id="296" r:id="rId24"/>
    <p:sldId id="312" r:id="rId25"/>
    <p:sldId id="298" r:id="rId26"/>
    <p:sldId id="307" r:id="rId27"/>
    <p:sldId id="301" r:id="rId28"/>
    <p:sldId id="309" r:id="rId29"/>
    <p:sldId id="310" r:id="rId30"/>
    <p:sldId id="275" r:id="rId31"/>
    <p:sldId id="302" r:id="rId32"/>
    <p:sldId id="297" r:id="rId33"/>
    <p:sldId id="299" r:id="rId34"/>
    <p:sldId id="311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050C"/>
    <a:srgbClr val="0479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6327"/>
  </p:normalViewPr>
  <p:slideViewPr>
    <p:cSldViewPr snapToGrid="0" snapToObjects="1">
      <p:cViewPr>
        <p:scale>
          <a:sx n="77" d="100"/>
          <a:sy n="77" d="100"/>
        </p:scale>
        <p:origin x="821" y="9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621671-7E6C-7746-AF0D-CD197AFDFB61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80FB02-D9C2-6A4D-8A7B-43D279C71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903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331B425-093C-0149-952F-11573DF09F2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>
          <a:xfrm>
            <a:off x="851888" y="3218871"/>
            <a:ext cx="471523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1AB265-C0D2-A543-B156-B0221787B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33906"/>
            <a:ext cx="12192000" cy="11240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B10240F-B4BA-0448-B9CB-BAB80DBF6B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1889" y="3519488"/>
            <a:ext cx="8334246" cy="701877"/>
          </a:xfrm>
        </p:spPr>
        <p:txBody>
          <a:bodyPr anchor="t">
            <a:noAutofit/>
          </a:bodyPr>
          <a:lstStyle>
            <a:lvl1pPr marL="0" indent="0">
              <a:buNone/>
              <a:defRPr sz="2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subtitle, date or other important information, not to exceed two lines 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54FFE49-5199-9649-BB93-1060548611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1889" y="5953913"/>
            <a:ext cx="10311412" cy="523088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name, position, unit/faculty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238E82-F276-E142-E87C-5EDAC74060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1888" y="905690"/>
            <a:ext cx="8334246" cy="2106570"/>
          </a:xfrm>
        </p:spPr>
        <p:txBody>
          <a:bodyPr rIns="91440">
            <a:normAutofit/>
          </a:bodyPr>
          <a:lstStyle>
            <a:lvl1pPr>
              <a:defRPr sz="4200" b="1" i="0">
                <a:solidFill>
                  <a:schemeClr val="tx1">
                    <a:lumMod val="90000"/>
                    <a:lumOff val="10000"/>
                  </a:schemeClr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defRPr>
            </a:lvl1pPr>
          </a:lstStyle>
          <a:p>
            <a:r>
              <a:rPr lang="en-US" dirty="0"/>
              <a:t>Insert slide title in title or sentence case</a:t>
            </a:r>
          </a:p>
        </p:txBody>
      </p:sp>
    </p:spTree>
    <p:extLst>
      <p:ext uri="{BB962C8B-B14F-4D97-AF65-F5344CB8AC3E}">
        <p14:creationId xmlns:p14="http://schemas.microsoft.com/office/powerpoint/2010/main" val="4126455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305D359-7029-C74B-8048-D1347E3FF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9939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UW–Madison logo with white text on a black background">
            <a:extLst>
              <a:ext uri="{FF2B5EF4-FFF2-40B4-BE49-F238E27FC236}">
                <a16:creationId xmlns:a16="http://schemas.microsoft.com/office/drawing/2014/main" id="{9442AFA6-CAED-D743-9BD0-FB7276EC2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7092" y="2911281"/>
            <a:ext cx="3077817" cy="10354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8DEFCB-76DD-8C96-B6DC-4040B702AD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201325"/>
            <a:ext cx="10668000" cy="191386"/>
          </a:xfrm>
        </p:spPr>
        <p:txBody>
          <a:bodyPr>
            <a:normAutofit/>
          </a:bodyPr>
          <a:lstStyle>
            <a:lvl1pPr>
              <a:defRPr sz="1200" b="0" i="0"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defRPr>
            </a:lvl1pPr>
          </a:lstStyle>
          <a:p>
            <a:r>
              <a:rPr lang="en-US" dirty="0"/>
              <a:t>Black Closing Slide</a:t>
            </a:r>
          </a:p>
        </p:txBody>
      </p:sp>
    </p:spTree>
    <p:extLst>
      <p:ext uri="{BB962C8B-B14F-4D97-AF65-F5344CB8AC3E}">
        <p14:creationId xmlns:p14="http://schemas.microsoft.com/office/powerpoint/2010/main" val="2314827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B1C6F3-8D05-7245-98E0-6A89EF37B5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57339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7B0E5A4-57E2-7602-491D-37B816FD3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1888" y="905690"/>
            <a:ext cx="8334246" cy="2106570"/>
          </a:xfrm>
        </p:spPr>
        <p:txBody>
          <a:bodyPr rIns="91440">
            <a:normAutofit/>
          </a:bodyPr>
          <a:lstStyle>
            <a:lvl1pPr>
              <a:defRPr sz="4200" b="1" i="0">
                <a:solidFill>
                  <a:schemeClr val="bg1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defRPr>
            </a:lvl1pPr>
          </a:lstStyle>
          <a:p>
            <a:r>
              <a:rPr lang="en-US" dirty="0"/>
              <a:t>Insert slide title in title or sentence case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31B425-093C-0149-952F-11573DF09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1888" y="3218871"/>
            <a:ext cx="471523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B10240F-B4BA-0448-B9CB-BAB80DBF6B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1889" y="3519488"/>
            <a:ext cx="8334246" cy="701877"/>
          </a:xfrm>
        </p:spPr>
        <p:txBody>
          <a:bodyPr anchor="t">
            <a:noAutofit/>
          </a:bodyPr>
          <a:lstStyle>
            <a:lvl1pPr marL="0" indent="0">
              <a:buNone/>
              <a:defRPr sz="23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subtitle, date or other important information, not to exceed two lines 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54FFE49-5199-9649-BB93-1060548611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1889" y="5953913"/>
            <a:ext cx="10311412" cy="523088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name, position, unit/faculty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D50E08-9389-704F-B967-8B33E01F63EE}"/>
              </a:ext>
            </a:extLst>
          </p:cNvPr>
          <p:cNvSpPr/>
          <p:nvPr userDrawn="1"/>
        </p:nvSpPr>
        <p:spPr>
          <a:xfrm>
            <a:off x="11506200" y="9797"/>
            <a:ext cx="570641" cy="10244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DA47717F-59FB-F445-B50C-D4B473F1A7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63459" y="232022"/>
            <a:ext cx="456122" cy="71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24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F2F59-3D81-9C0B-CDB4-B5F8B5CE84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Ins="91440">
            <a:normAutofit/>
          </a:bodyPr>
          <a:lstStyle>
            <a:lvl1pPr>
              <a:defRPr sz="3400" b="1" i="0">
                <a:solidFill>
                  <a:schemeClr val="tx1">
                    <a:lumMod val="90000"/>
                    <a:lumOff val="10000"/>
                  </a:schemeClr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1pPr>
          </a:lstStyle>
          <a:p>
            <a:r>
              <a:rPr lang="en-US" dirty="0"/>
              <a:t>Insert slide title in title or sentence case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DFC75F-7C56-4347-B180-B45A7C3C2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5300" y="1625704"/>
            <a:ext cx="471523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33615FB-E867-334E-BB0E-3B18A265957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85900" y="1840447"/>
            <a:ext cx="9677400" cy="4446053"/>
          </a:xfrm>
        </p:spPr>
        <p:txBody>
          <a:bodyPr>
            <a:normAutofit/>
          </a:bodyPr>
          <a:lstStyle>
            <a:lvl1pPr marL="228600" indent="-228600">
              <a:buFont typeface="Arial" panose="020B0604020202020204" pitchFamily="34" charset="0"/>
              <a:buChar char="•"/>
              <a:tabLst/>
              <a:defRPr sz="2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/>
              <a:t>Bulleted list</a:t>
            </a:r>
          </a:p>
          <a:p>
            <a:pPr lvl="0"/>
            <a:r>
              <a:rPr lang="en-US" dirty="0"/>
              <a:t>Bulleted list</a:t>
            </a:r>
          </a:p>
          <a:p>
            <a:pPr lvl="0"/>
            <a:r>
              <a:rPr lang="en-US" dirty="0"/>
              <a:t>Bulleted list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3A315EF-C99D-DF4A-94FC-CDB4F9DECB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98293"/>
            <a:ext cx="6697346" cy="352084"/>
          </a:xfrm>
          <a:solidFill>
            <a:schemeClr val="accent1"/>
          </a:solidFill>
          <a:ln>
            <a:noFill/>
          </a:ln>
        </p:spPr>
        <p:txBody>
          <a:bodyPr wrap="none" lIns="274320" tIns="64008" rIns="182880" bIns="91440" anchor="ctr" anchorCtr="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Insert presentation topic or department/unit name (text box will expand to fit)</a:t>
            </a:r>
          </a:p>
        </p:txBody>
      </p:sp>
    </p:spTree>
    <p:extLst>
      <p:ext uri="{BB962C8B-B14F-4D97-AF65-F5344CB8AC3E}">
        <p14:creationId xmlns:p14="http://schemas.microsoft.com/office/powerpoint/2010/main" val="362628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BE51D-BA97-2BBF-F3DF-C2B38B351A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Ins="91440">
            <a:normAutofit/>
          </a:bodyPr>
          <a:lstStyle>
            <a:lvl1pPr>
              <a:defRPr sz="3400" b="1" i="0">
                <a:solidFill>
                  <a:schemeClr val="tx1">
                    <a:lumMod val="90000"/>
                    <a:lumOff val="10000"/>
                  </a:schemeClr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1pPr>
          </a:lstStyle>
          <a:p>
            <a:r>
              <a:rPr lang="en-US" dirty="0"/>
              <a:t>Insert slide title in title or sentence case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DFC75F-7C56-4347-B180-B45A7C3C2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5300" y="1625704"/>
            <a:ext cx="471523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33615FB-E867-334E-BB0E-3B18A265957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85900" y="1840447"/>
            <a:ext cx="4482548" cy="4446053"/>
          </a:xfrm>
        </p:spPr>
        <p:txBody>
          <a:bodyPr>
            <a:normAutofit/>
          </a:bodyPr>
          <a:lstStyle>
            <a:lvl1pPr marL="228600" indent="-228600">
              <a:buFont typeface="Arial" panose="020B0604020202020204" pitchFamily="34" charset="0"/>
              <a:buChar char="•"/>
              <a:tabLst/>
              <a:defRPr sz="2600">
                <a:solidFill>
                  <a:schemeClr val="tx1"/>
                </a:solidFill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/>
              <a:t>Bulleted list</a:t>
            </a:r>
          </a:p>
          <a:p>
            <a:pPr lvl="0"/>
            <a:r>
              <a:rPr lang="en-US" dirty="0"/>
              <a:t>Bulleted list</a:t>
            </a:r>
          </a:p>
          <a:p>
            <a:pPr lvl="0"/>
            <a:r>
              <a:rPr lang="en-US" dirty="0"/>
              <a:t>Bulleted list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3A315EF-C99D-DF4A-94FC-CDB4F9DECB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98293"/>
            <a:ext cx="6697346" cy="352084"/>
          </a:xfrm>
          <a:solidFill>
            <a:schemeClr val="accent1"/>
          </a:solidFill>
          <a:ln>
            <a:noFill/>
          </a:ln>
        </p:spPr>
        <p:txBody>
          <a:bodyPr wrap="none" lIns="274320" tIns="64008" rIns="182880" bIns="91440" anchor="ctr" anchorCtr="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Insert presentation topic or department/unit name (text box will expand to fit)</a:t>
            </a: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B0DEE38D-2FF0-2A49-A7D1-AF607FA3AB7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23554" y="1840447"/>
            <a:ext cx="4939746" cy="4446053"/>
          </a:xfrm>
        </p:spPr>
        <p:txBody>
          <a:bodyPr>
            <a:normAutofit/>
          </a:bodyPr>
          <a:lstStyle>
            <a:lvl1pPr marL="228600" indent="-228600">
              <a:buFont typeface="Arial" panose="020B0604020202020204" pitchFamily="34" charset="0"/>
              <a:buChar char="•"/>
              <a:tabLst/>
              <a:defRPr sz="2600">
                <a:solidFill>
                  <a:schemeClr val="tx1"/>
                </a:solidFill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/>
              <a:t>Bulleted list</a:t>
            </a:r>
          </a:p>
          <a:p>
            <a:pPr lvl="0"/>
            <a:r>
              <a:rPr lang="en-US" dirty="0"/>
              <a:t>Bulleted list</a:t>
            </a:r>
          </a:p>
          <a:p>
            <a:pPr lvl="0"/>
            <a:r>
              <a:rPr lang="en-US" dirty="0"/>
              <a:t>Bulleted list</a:t>
            </a:r>
          </a:p>
        </p:txBody>
      </p:sp>
    </p:spTree>
    <p:extLst>
      <p:ext uri="{BB962C8B-B14F-4D97-AF65-F5344CB8AC3E}">
        <p14:creationId xmlns:p14="http://schemas.microsoft.com/office/powerpoint/2010/main" val="3740767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7A194C-A4B8-2148-8BE0-5451BAAC5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8234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7C912DB-E11B-3D4C-9D09-221D4E8747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024128"/>
            <a:ext cx="11163300" cy="58256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3DBCEB-EA83-B646-A716-9EAB713C52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5900" y="4226928"/>
            <a:ext cx="5264150" cy="354459"/>
          </a:xfrm>
        </p:spPr>
        <p:txBody>
          <a:bodyPr>
            <a:noAutofit/>
          </a:bodyPr>
          <a:lstStyle>
            <a:lvl1pPr marL="0" indent="0">
              <a:buNone/>
              <a:defRPr sz="2300">
                <a:solidFill>
                  <a:schemeClr val="tx1">
                    <a:lumMod val="10000"/>
                    <a:lumOff val="90000"/>
                  </a:schemeClr>
                </a:solidFill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/>
              <a:t>Insert subtitle if needed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A2A8E911-3157-1444-8D3E-B3404B047192}"/>
              </a:ext>
            </a:extLst>
          </p:cNvPr>
          <p:cNvSpPr/>
          <p:nvPr userDrawn="1"/>
        </p:nvSpPr>
        <p:spPr>
          <a:xfrm>
            <a:off x="8714232" y="1024128"/>
            <a:ext cx="2449068" cy="5833872"/>
          </a:xfrm>
          <a:custGeom>
            <a:avLst/>
            <a:gdLst>
              <a:gd name="connsiteX0" fmla="*/ 0 w 3290316"/>
              <a:gd name="connsiteY0" fmla="*/ 0 h 6193766"/>
              <a:gd name="connsiteX1" fmla="*/ 1490472 w 3290316"/>
              <a:gd name="connsiteY1" fmla="*/ 0 h 6193766"/>
              <a:gd name="connsiteX2" fmla="*/ 2980944 w 3290316"/>
              <a:gd name="connsiteY2" fmla="*/ 0 h 6193766"/>
              <a:gd name="connsiteX3" fmla="*/ 3290316 w 3290316"/>
              <a:gd name="connsiteY3" fmla="*/ 0 h 6193766"/>
              <a:gd name="connsiteX4" fmla="*/ 3290316 w 3290316"/>
              <a:gd name="connsiteY4" fmla="*/ 6185532 h 6193766"/>
              <a:gd name="connsiteX5" fmla="*/ 1492453 w 3290316"/>
              <a:gd name="connsiteY5" fmla="*/ 6185532 h 6193766"/>
              <a:gd name="connsiteX6" fmla="*/ 1490472 w 3290316"/>
              <a:gd name="connsiteY6" fmla="*/ 6193766 h 6193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90316" h="6193766">
                <a:moveTo>
                  <a:pt x="0" y="0"/>
                </a:moveTo>
                <a:lnTo>
                  <a:pt x="1490472" y="0"/>
                </a:lnTo>
                <a:lnTo>
                  <a:pt x="2980944" y="0"/>
                </a:lnTo>
                <a:lnTo>
                  <a:pt x="3290316" y="0"/>
                </a:lnTo>
                <a:lnTo>
                  <a:pt x="3290316" y="6185532"/>
                </a:lnTo>
                <a:lnTo>
                  <a:pt x="1492453" y="6185532"/>
                </a:lnTo>
                <a:lnTo>
                  <a:pt x="1490472" y="6193766"/>
                </a:lnTo>
                <a:close/>
              </a:path>
            </a:pathLst>
          </a:custGeom>
          <a:solidFill>
            <a:schemeClr val="accent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B6D0D8-B441-B94F-81C3-D858DB039304}"/>
              </a:ext>
            </a:extLst>
          </p:cNvPr>
          <p:cNvSpPr/>
          <p:nvPr userDrawn="1"/>
        </p:nvSpPr>
        <p:spPr>
          <a:xfrm>
            <a:off x="11507059" y="0"/>
            <a:ext cx="570641" cy="10244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C54FEC2B-37AF-0F44-BE06-966950F82A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64318" y="222225"/>
            <a:ext cx="456122" cy="7167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EB6C9F2-5465-8D47-8351-B6B681C458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85900" y="4007404"/>
            <a:ext cx="471523" cy="94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9C382C-FEDF-9251-E54F-141B8D2101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5900" y="2514600"/>
            <a:ext cx="8279202" cy="1367286"/>
          </a:xfrm>
        </p:spPr>
        <p:txBody>
          <a:bodyPr rIns="9144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section header slide title</a:t>
            </a:r>
          </a:p>
        </p:txBody>
      </p:sp>
    </p:spTree>
    <p:extLst>
      <p:ext uri="{BB962C8B-B14F-4D97-AF65-F5344CB8AC3E}">
        <p14:creationId xmlns:p14="http://schemas.microsoft.com/office/powerpoint/2010/main" val="2892427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ECEB0E-880C-6049-9B69-BA2FEE345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8234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7C912DB-E11B-3D4C-9D09-221D4E8747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024128"/>
            <a:ext cx="11163300" cy="58338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3DBCEB-EA83-B646-A716-9EAB713C52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5900" y="4226928"/>
            <a:ext cx="5264150" cy="354459"/>
          </a:xfrm>
        </p:spPr>
        <p:txBody>
          <a:bodyPr>
            <a:noAutofit/>
          </a:bodyPr>
          <a:lstStyle>
            <a:lvl1pPr marL="0" indent="0">
              <a:buNone/>
              <a:defRPr sz="23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/>
              <a:t>Insert subtitle if needed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83DD59-F90E-824A-BBB1-FEED68A85CFA}"/>
              </a:ext>
            </a:extLst>
          </p:cNvPr>
          <p:cNvSpPr/>
          <p:nvPr userDrawn="1"/>
        </p:nvSpPr>
        <p:spPr>
          <a:xfrm>
            <a:off x="11507059" y="0"/>
            <a:ext cx="570641" cy="10244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B906E23-D9AF-EB4E-BF01-60C6ADFFAA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64318" y="222225"/>
            <a:ext cx="456122" cy="7167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1E94CE-F71B-1944-B826-00353C872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85900" y="4007404"/>
            <a:ext cx="471523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FF968CE-35E2-E543-8D71-1D8778441684}"/>
              </a:ext>
            </a:extLst>
          </p:cNvPr>
          <p:cNvSpPr/>
          <p:nvPr userDrawn="1"/>
        </p:nvSpPr>
        <p:spPr>
          <a:xfrm>
            <a:off x="8714232" y="1024128"/>
            <a:ext cx="2449068" cy="5833872"/>
          </a:xfrm>
          <a:custGeom>
            <a:avLst/>
            <a:gdLst>
              <a:gd name="connsiteX0" fmla="*/ 0 w 3290316"/>
              <a:gd name="connsiteY0" fmla="*/ 0 h 6193766"/>
              <a:gd name="connsiteX1" fmla="*/ 1490472 w 3290316"/>
              <a:gd name="connsiteY1" fmla="*/ 0 h 6193766"/>
              <a:gd name="connsiteX2" fmla="*/ 2980944 w 3290316"/>
              <a:gd name="connsiteY2" fmla="*/ 0 h 6193766"/>
              <a:gd name="connsiteX3" fmla="*/ 3290316 w 3290316"/>
              <a:gd name="connsiteY3" fmla="*/ 0 h 6193766"/>
              <a:gd name="connsiteX4" fmla="*/ 3290316 w 3290316"/>
              <a:gd name="connsiteY4" fmla="*/ 6185532 h 6193766"/>
              <a:gd name="connsiteX5" fmla="*/ 1492453 w 3290316"/>
              <a:gd name="connsiteY5" fmla="*/ 6185532 h 6193766"/>
              <a:gd name="connsiteX6" fmla="*/ 1490472 w 3290316"/>
              <a:gd name="connsiteY6" fmla="*/ 6193766 h 6193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90316" h="6193766">
                <a:moveTo>
                  <a:pt x="0" y="0"/>
                </a:moveTo>
                <a:lnTo>
                  <a:pt x="1490472" y="0"/>
                </a:lnTo>
                <a:lnTo>
                  <a:pt x="2980944" y="0"/>
                </a:lnTo>
                <a:lnTo>
                  <a:pt x="3290316" y="0"/>
                </a:lnTo>
                <a:lnTo>
                  <a:pt x="3290316" y="6185532"/>
                </a:lnTo>
                <a:lnTo>
                  <a:pt x="1492453" y="6185532"/>
                </a:lnTo>
                <a:lnTo>
                  <a:pt x="1490472" y="6193766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6EFDCA-0F37-B65D-EA97-DDFF7EC0B0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5900" y="2514600"/>
            <a:ext cx="8279202" cy="1367286"/>
          </a:xfrm>
        </p:spPr>
        <p:txBody>
          <a:bodyPr rIns="9144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section header slide title</a:t>
            </a:r>
          </a:p>
        </p:txBody>
      </p:sp>
    </p:spTree>
    <p:extLst>
      <p:ext uri="{BB962C8B-B14F-4D97-AF65-F5344CB8AC3E}">
        <p14:creationId xmlns:p14="http://schemas.microsoft.com/office/powerpoint/2010/main" val="2375710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457200"/>
            <a:ext cx="10668000" cy="1066800"/>
          </a:xfrm>
        </p:spPr>
        <p:txBody>
          <a:bodyPr>
            <a:normAutofit/>
          </a:bodyPr>
          <a:lstStyle>
            <a:lvl1pPr>
              <a:defRPr sz="3400" b="1" i="0"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1pPr>
          </a:lstStyle>
          <a:p>
            <a:r>
              <a:rPr lang="en-US" dirty="0"/>
              <a:t>Insert slide title in title or sentence case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361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0D614-EDF6-8AD1-02DA-1BBA71DA1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180753"/>
            <a:ext cx="10668000" cy="180753"/>
          </a:xfrm>
        </p:spPr>
        <p:txBody>
          <a:bodyPr>
            <a:normAutofit/>
          </a:bodyPr>
          <a:lstStyle>
            <a:lvl1pPr>
              <a:defRPr sz="1200" b="0" i="0"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defRPr>
            </a:lvl1pPr>
          </a:lstStyle>
          <a:p>
            <a:r>
              <a:rPr lang="en-US" dirty="0"/>
              <a:t>Blank Slide</a:t>
            </a:r>
          </a:p>
        </p:txBody>
      </p:sp>
    </p:spTree>
    <p:extLst>
      <p:ext uri="{BB962C8B-B14F-4D97-AF65-F5344CB8AC3E}">
        <p14:creationId xmlns:p14="http://schemas.microsoft.com/office/powerpoint/2010/main" val="649504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-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305D359-7029-C74B-8048-D1347E3FF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9939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UW–Madison logo in white text on a red background">
            <a:extLst>
              <a:ext uri="{FF2B5EF4-FFF2-40B4-BE49-F238E27FC236}">
                <a16:creationId xmlns:a16="http://schemas.microsoft.com/office/drawing/2014/main" id="{9442AFA6-CAED-D743-9BD0-FB7276EC2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7092" y="2911281"/>
            <a:ext cx="3077817" cy="10354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78A76A-7D1D-3E85-0AC5-9B02E65F24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180060"/>
            <a:ext cx="10668000" cy="170121"/>
          </a:xfrm>
        </p:spPr>
        <p:txBody>
          <a:bodyPr>
            <a:normAutofit/>
          </a:bodyPr>
          <a:lstStyle>
            <a:lvl1pPr>
              <a:defRPr sz="1200" b="0" i="0"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defRPr>
            </a:lvl1pPr>
          </a:lstStyle>
          <a:p>
            <a:r>
              <a:rPr lang="en-US" dirty="0"/>
              <a:t>Red Closing Slide</a:t>
            </a:r>
          </a:p>
        </p:txBody>
      </p:sp>
    </p:spTree>
    <p:extLst>
      <p:ext uri="{BB962C8B-B14F-4D97-AF65-F5344CB8AC3E}">
        <p14:creationId xmlns:p14="http://schemas.microsoft.com/office/powerpoint/2010/main" val="2583120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457200"/>
            <a:ext cx="10668000" cy="1066800"/>
          </a:xfrm>
          <a:prstGeom prst="rect">
            <a:avLst/>
          </a:prstGeom>
        </p:spPr>
        <p:txBody>
          <a:bodyPr vert="horz" lIns="0" tIns="45720" rIns="0" bIns="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5900" y="1828799"/>
            <a:ext cx="9677400" cy="4457701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05057"/>
            <a:ext cx="1060586" cy="3447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64008" rIns="91440" bIns="64008" rtlCol="0" anchor="ctr">
            <a:spAutoFit/>
          </a:bodyPr>
          <a:lstStyle>
            <a:lvl1pPr algn="ctr">
              <a:defRPr sz="1400" b="0" i="0">
                <a:solidFill>
                  <a:schemeClr val="bg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1B1986-83A7-3542-BAD9-60B6AA5AD8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07059" y="0"/>
            <a:ext cx="570641" cy="10244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UW–Madison red crest logo&#10;">
            <a:extLst>
              <a:ext uri="{FF2B5EF4-FFF2-40B4-BE49-F238E27FC236}">
                <a16:creationId xmlns:a16="http://schemas.microsoft.com/office/drawing/2014/main" id="{0E552B7F-AB27-DB49-8004-05CB2856796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564318" y="222225"/>
            <a:ext cx="456122" cy="71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479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74" r:id="rId4"/>
    <p:sldLayoutId id="2147483663" r:id="rId5"/>
    <p:sldLayoutId id="2147483673" r:id="rId6"/>
    <p:sldLayoutId id="2147483666" r:id="rId7"/>
    <p:sldLayoutId id="2147483667" r:id="rId8"/>
    <p:sldLayoutId id="2147483676" r:id="rId9"/>
    <p:sldLayoutId id="214748367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Red Hat Display" panose="02010303040201060303" pitchFamily="2" charset="0"/>
          <a:ea typeface="Red Hat Display" panose="02010303040201060303" pitchFamily="2" charset="0"/>
          <a:cs typeface="Red Hat Display" panose="02010303040201060303" pitchFamily="2" charset="0"/>
        </a:defRPr>
      </a:lvl1pPr>
    </p:titleStyle>
    <p:bodyStyle>
      <a:lvl1pPr marL="176213" indent="-176213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Arial" panose="020B0604020202020204" pitchFamily="34" charset="0"/>
        <a:buChar char="•"/>
        <a:tabLst/>
        <a:defRPr sz="2600" b="0" i="0" kern="1200">
          <a:solidFill>
            <a:schemeClr val="tx1"/>
          </a:solidFill>
          <a:latin typeface="Red Hat Text" panose="02010303040201060303" pitchFamily="2" charset="0"/>
          <a:ea typeface="Red Hat Text" panose="02010303040201060303" pitchFamily="2" charset="0"/>
          <a:cs typeface="Red Hat Text" panose="02010303040201060303" pitchFamily="2" charset="0"/>
        </a:defRPr>
      </a:lvl1pPr>
      <a:lvl2pPr marL="635000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100" b="0" i="0" kern="1200">
          <a:solidFill>
            <a:schemeClr val="tx1"/>
          </a:solidFill>
          <a:latin typeface="Red Hat Text" panose="02010303040201060303" pitchFamily="2" charset="0"/>
          <a:ea typeface="Red Hat Text" panose="02010303040201060303" pitchFamily="2" charset="0"/>
          <a:cs typeface="Red Hat Text" panose="02010303040201060303" pitchFamily="2" charset="0"/>
        </a:defRPr>
      </a:lvl2pPr>
      <a:lvl3pPr marL="1092200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b="0" i="0" kern="1200">
          <a:solidFill>
            <a:schemeClr val="tx1"/>
          </a:solidFill>
          <a:latin typeface="Red Hat Text" panose="02010303040201060303" pitchFamily="2" charset="0"/>
          <a:ea typeface="Red Hat Text" panose="02010303040201060303" pitchFamily="2" charset="0"/>
          <a:cs typeface="Red Hat Text" panose="02010303040201060303" pitchFamily="2" charset="0"/>
        </a:defRPr>
      </a:lvl3pPr>
      <a:lvl4pPr marL="1543050" indent="-1714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Red Hat Text" panose="02010303040201060303" pitchFamily="2" charset="0"/>
          <a:ea typeface="Red Hat Text" panose="02010303040201060303" pitchFamily="2" charset="0"/>
          <a:cs typeface="Red Hat Text" panose="02010303040201060303" pitchFamily="2" charset="0"/>
        </a:defRPr>
      </a:lvl4pPr>
      <a:lvl5pPr marL="2001838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Red Hat Text" panose="02010303040201060303" pitchFamily="2" charset="0"/>
          <a:ea typeface="Red Hat Text" panose="02010303040201060303" pitchFamily="2" charset="0"/>
          <a:cs typeface="Red Hat Text" panose="02010303040201060303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" userDrawn="1">
          <p15:clr>
            <a:srgbClr val="F26B43"/>
          </p15:clr>
        </p15:guide>
        <p15:guide id="2" pos="72" userDrawn="1">
          <p15:clr>
            <a:srgbClr val="F26B43"/>
          </p15:clr>
        </p15:guide>
        <p15:guide id="3" pos="7608" userDrawn="1">
          <p15:clr>
            <a:srgbClr val="F26B43"/>
          </p15:clr>
        </p15:guide>
        <p15:guide id="4" pos="312" userDrawn="1">
          <p15:clr>
            <a:srgbClr val="F26B43"/>
          </p15:clr>
        </p15:guide>
        <p15:guide id="5" pos="7248" userDrawn="1">
          <p15:clr>
            <a:srgbClr val="F26B43"/>
          </p15:clr>
        </p15:guide>
        <p15:guide id="6" orient="horz" pos="4248" userDrawn="1">
          <p15:clr>
            <a:srgbClr val="F26B43"/>
          </p15:clr>
        </p15:guide>
        <p15:guide id="7" orient="horz" pos="288" userDrawn="1">
          <p15:clr>
            <a:srgbClr val="F26B43"/>
          </p15:clr>
        </p15:guide>
        <p15:guide id="8" orient="horz" pos="960" userDrawn="1">
          <p15:clr>
            <a:srgbClr val="F26B43"/>
          </p15:clr>
        </p15:guide>
        <p15:guide id="9" pos="7032" userDrawn="1">
          <p15:clr>
            <a:srgbClr val="F26B43"/>
          </p15:clr>
        </p15:guide>
        <p15:guide id="10" pos="936" userDrawn="1">
          <p15:clr>
            <a:srgbClr val="F26B43"/>
          </p15:clr>
        </p15:guide>
        <p15:guide id="11" orient="horz" pos="1152" userDrawn="1">
          <p15:clr>
            <a:srgbClr val="F26B43"/>
          </p15:clr>
        </p15:guide>
        <p15:guide id="12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ct-O3rjXK1A?feature=oembed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bit.ly/4iivVqD" TargetMode="Externa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bit.ly/4iivVqD" TargetMode="Externa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297C0B-4763-30D7-E66D-507188FF5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Teaching Demonstration: K-means Clustering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512310-CD8C-22A8-3B35-C24D5EAE98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Ari Smith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0781E-1943-2597-D18E-0E33F14C56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72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9C973-B7F5-2E3A-9B59-B755686FC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CCD8B-D012-5873-D3AC-CB5ACACA0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define “similar”?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541519-9C57-EBF6-EDBA-3E3BF933F754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We use </a:t>
                </a:r>
                <a:r>
                  <a:rPr lang="en-US" i="1" dirty="0"/>
                  <a:t>distance metrics</a:t>
                </a:r>
                <a:r>
                  <a:rPr lang="en-US" dirty="0"/>
                  <a:t> to measure similarity of two observations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Define an observation with </a:t>
                </a:r>
                <a:r>
                  <a:rPr lang="en-US" i="1" dirty="0"/>
                  <a:t>F</a:t>
                </a:r>
                <a:r>
                  <a:rPr lang="en-US" dirty="0"/>
                  <a:t> features: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…, 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𝑖𝐹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i="1" dirty="0"/>
              </a:p>
              <a:p>
                <a:pPr marL="0" indent="0">
                  <a:buNone/>
                </a:pPr>
                <a:endParaRPr lang="en-US" i="1" dirty="0"/>
              </a:p>
              <a:p>
                <a:pPr marL="0" indent="0">
                  <a:buNone/>
                </a:pPr>
                <a:r>
                  <a:rPr lang="en-US" dirty="0"/>
                  <a:t>A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is a distance metric if it satisfies the following criteria</a:t>
                </a:r>
                <a:endParaRPr lang="en-US" i="1" dirty="0"/>
              </a:p>
              <a:p>
                <a:endParaRPr lang="en-US" dirty="0"/>
              </a:p>
              <a:p>
                <a:r>
                  <a:rPr lang="en-US" b="1" dirty="0"/>
                  <a:t>Non-negativity: </a:t>
                </a:r>
                <a:r>
                  <a:rPr lang="en-US" i="1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b="0" i="1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b="0" i="1" dirty="0"/>
                  <a:t>  </a:t>
                </a:r>
                <a:r>
                  <a:rPr lang="en-US" i="1" dirty="0"/>
                  <a:t>iff</a:t>
                </a:r>
                <a:r>
                  <a:rPr lang="en-US" b="0" i="1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en-US" b="0" i="1" dirty="0"/>
              </a:p>
              <a:p>
                <a:endParaRPr lang="en-US" i="1" dirty="0"/>
              </a:p>
              <a:p>
                <a:r>
                  <a:rPr lang="en-US" b="1" dirty="0"/>
                  <a:t>Symmetry: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e>
                    </m:d>
                  </m:oMath>
                </a14:m>
                <a:endParaRPr lang="en-US" i="1" dirty="0"/>
              </a:p>
              <a:p>
                <a:endParaRPr lang="en-US" dirty="0"/>
              </a:p>
              <a:p>
                <a:r>
                  <a:rPr lang="en-US" b="1" dirty="0"/>
                  <a:t>Triangle inequality: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i="1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541519-9C57-EBF6-EDBA-3E3BF933F7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blipFill>
                <a:blip r:embed="rId2"/>
                <a:stretch>
                  <a:fillRect l="-1953" t="-31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3BE12-B9D9-F22A-A97E-A308C75C20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3"/>
            <a:ext cx="1866793" cy="350865"/>
          </a:xfrm>
        </p:spPr>
        <p:txBody>
          <a:bodyPr/>
          <a:lstStyle/>
          <a:p>
            <a:r>
              <a:rPr lang="en-US" dirty="0"/>
              <a:t>K-means Clustering</a:t>
            </a:r>
          </a:p>
        </p:txBody>
      </p:sp>
    </p:spTree>
    <p:extLst>
      <p:ext uri="{BB962C8B-B14F-4D97-AF65-F5344CB8AC3E}">
        <p14:creationId xmlns:p14="http://schemas.microsoft.com/office/powerpoint/2010/main" val="43152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72C7D-51AF-C8CA-1F58-43B349CE3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C5C62-764A-F283-BBB1-EFE13968F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Distance metrics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BEA257-9BE9-4A25-C166-F773C894C799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1485900" y="1840447"/>
                <a:ext cx="9677400" cy="4657846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en-US" b="1" dirty="0"/>
                  <a:t>Euclidean: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e>
                      </m:d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  <a:p>
                <a:endParaRPr lang="en-US" b="1" dirty="0"/>
              </a:p>
              <a:p>
                <a:pPr marL="0" indent="0">
                  <a:buNone/>
                </a:pPr>
                <a:r>
                  <a:rPr lang="en-US" b="1" dirty="0"/>
                  <a:t>Manhattan: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e>
                      </m:d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</m:t>
                          </m:r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  <a:p>
                <a:endParaRPr lang="en-US" b="1" dirty="0"/>
              </a:p>
              <a:p>
                <a:pPr marL="0" indent="0">
                  <a:buNone/>
                </a:pPr>
                <a:r>
                  <a:rPr lang="en-US" b="1" dirty="0"/>
                  <a:t>Chebyshev: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e>
                      </m:d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=1,…,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BEA257-9BE9-4A25-C166-F773C894C7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1485900" y="1840447"/>
                <a:ext cx="9677400" cy="4657846"/>
              </a:xfrm>
              <a:blipFill>
                <a:blip r:embed="rId2"/>
                <a:stretch>
                  <a:fillRect l="-1953" t="-3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1EE32B-96C0-6D85-C6CF-302648011B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3"/>
            <a:ext cx="1866793" cy="350865"/>
          </a:xfrm>
        </p:spPr>
        <p:txBody>
          <a:bodyPr/>
          <a:lstStyle/>
          <a:p>
            <a:r>
              <a:rPr lang="en-US" dirty="0"/>
              <a:t>K-means Clustering</a:t>
            </a:r>
          </a:p>
        </p:txBody>
      </p:sp>
    </p:spTree>
    <p:extLst>
      <p:ext uri="{BB962C8B-B14F-4D97-AF65-F5344CB8AC3E}">
        <p14:creationId xmlns:p14="http://schemas.microsoft.com/office/powerpoint/2010/main" val="425784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86292-A1A1-F9A4-CC7B-A5CC51A5A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3156C-06AC-7A2C-FDE5-9D728FACF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a cluster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F40F4F-9E66-998B-75C9-094E4F8DCE45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1" dirty="0"/>
                  <a:t>Index set:</a:t>
                </a:r>
                <a:r>
                  <a:rPr lang="en-US" dirty="0"/>
                  <a:t> includes the IDs of all observations in a cluster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={1,3,7,21,44}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b="1" dirty="0"/>
                  <a:t>Centroid:</a:t>
                </a:r>
                <a:r>
                  <a:rPr lang="en-US" dirty="0"/>
                  <a:t> the “center” or “representative point” of each cluster </a:t>
                </a:r>
              </a:p>
              <a:p>
                <a:endParaRPr lang="en-US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b>
                        <m:sup/>
                        <m:e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F40F4F-9E66-998B-75C9-094E4F8DCE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blipFill>
                <a:blip r:embed="rId2"/>
                <a:stretch>
                  <a:fillRect l="-2079" t="-2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22ECB4-8112-746E-52A7-5419B54A9D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3"/>
            <a:ext cx="1866793" cy="350865"/>
          </a:xfrm>
        </p:spPr>
        <p:txBody>
          <a:bodyPr/>
          <a:lstStyle/>
          <a:p>
            <a:r>
              <a:rPr lang="en-US" dirty="0"/>
              <a:t>K-means Clustering</a:t>
            </a:r>
          </a:p>
        </p:txBody>
      </p:sp>
    </p:spTree>
    <p:extLst>
      <p:ext uri="{BB962C8B-B14F-4D97-AF65-F5344CB8AC3E}">
        <p14:creationId xmlns:p14="http://schemas.microsoft.com/office/powerpoint/2010/main" val="345995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8F3DC-4D1E-2E59-6774-701CBD5FF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88B7F-2CC3-555F-E889-7D946585A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 distances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0B995-F078-01F6-DD83-3179BFE0085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b="1" dirty="0"/>
              <a:t>Intra-cluster distance:</a:t>
            </a:r>
            <a:r>
              <a:rPr lang="en-US" dirty="0"/>
              <a:t> distance between two points in the same cluster</a:t>
            </a:r>
            <a:endParaRPr lang="en-US" b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Inter-cluster distance: </a:t>
            </a:r>
            <a:r>
              <a:rPr lang="en-US" dirty="0"/>
              <a:t>distance between points in different clusters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EB74B0-704B-EBD7-7132-D79C5BE219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3"/>
            <a:ext cx="1866793" cy="350865"/>
          </a:xfrm>
        </p:spPr>
        <p:txBody>
          <a:bodyPr/>
          <a:lstStyle/>
          <a:p>
            <a:r>
              <a:rPr lang="en-US" dirty="0"/>
              <a:t>K-means Clustering</a:t>
            </a:r>
          </a:p>
        </p:txBody>
      </p:sp>
    </p:spTree>
    <p:extLst>
      <p:ext uri="{BB962C8B-B14F-4D97-AF65-F5344CB8AC3E}">
        <p14:creationId xmlns:p14="http://schemas.microsoft.com/office/powerpoint/2010/main" val="3775157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85842-E72E-DD3E-0E0C-104DC041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63C556-CBF5-BB6B-C969-407C5509E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 Clustering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89624C-A875-2075-4D61-7956CEF214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868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89F4D-7705-4DF7-D33D-2ECE9BACF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D179F-B9D3-B10C-CED3-404C99DC1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 clustering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A1D8F-DC84-9753-3C00-2583A0EEEF9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Partition observations into </a:t>
            </a:r>
            <a:r>
              <a:rPr lang="en-US" i="1" dirty="0"/>
              <a:t>k</a:t>
            </a:r>
            <a:r>
              <a:rPr lang="en-US" dirty="0"/>
              <a:t> clusters in a way that minimizes the total squared Euclidean distance between each observation and its cluster’s centroid</a:t>
            </a:r>
          </a:p>
          <a:p>
            <a:pPr lvl="1"/>
            <a:r>
              <a:rPr lang="en-US" dirty="0"/>
              <a:t>i.e., minimizes variance of observations within clusters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Hyperparameters</a:t>
            </a:r>
          </a:p>
          <a:p>
            <a:pPr lvl="1"/>
            <a:r>
              <a:rPr lang="en-US" dirty="0"/>
              <a:t>k – number of clusters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D51AFA-3A46-94BB-1B19-81DAC9082C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866793" cy="350865"/>
          </a:xfrm>
        </p:spPr>
        <p:txBody>
          <a:bodyPr/>
          <a:lstStyle/>
          <a:p>
            <a:r>
              <a:rPr lang="en-US" dirty="0"/>
              <a:t>K-means Clustering</a:t>
            </a:r>
          </a:p>
        </p:txBody>
      </p:sp>
    </p:spTree>
    <p:extLst>
      <p:ext uri="{BB962C8B-B14F-4D97-AF65-F5344CB8AC3E}">
        <p14:creationId xmlns:p14="http://schemas.microsoft.com/office/powerpoint/2010/main" val="67161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D9846-843B-27E5-920E-CA1B944D5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15819-A188-1E29-6080-00308076E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K-means: optimization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F7604B9-506B-35E3-E5B8-C927D5F9E235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1485900" y="1840448"/>
                <a:ext cx="4610100" cy="34652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b="1" dirty="0"/>
                  <a:t>Decision variables: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dirty="0"/>
                  <a:t>: 1 if observation </a:t>
                </a:r>
                <a:r>
                  <a:rPr lang="en-US" i="1" dirty="0" err="1"/>
                  <a:t>i</a:t>
                </a:r>
                <a:r>
                  <a:rPr lang="en-US" dirty="0"/>
                  <a:t> assigned to cluster </a:t>
                </a:r>
                <a:r>
                  <a:rPr lang="en-US" i="1" dirty="0"/>
                  <a:t>j,</a:t>
                </a:r>
                <a:r>
                  <a:rPr lang="en-US" dirty="0"/>
                  <a:t> 0 otherwise</a:t>
                </a:r>
                <a:endParaRPr lang="en-US" i="1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: centroid of cluster </a:t>
                </a:r>
                <a:r>
                  <a:rPr lang="en-US" i="1" dirty="0"/>
                  <a:t>j</a:t>
                </a:r>
              </a:p>
              <a:p>
                <a:pPr marL="0" indent="0">
                  <a:buNone/>
                </a:pPr>
                <a:endParaRPr lang="en-US" b="1" dirty="0"/>
              </a:p>
              <a:p>
                <a:pPr marL="0" indent="0">
                  <a:buNone/>
                </a:pPr>
                <a:r>
                  <a:rPr lang="en-US" b="1" dirty="0"/>
                  <a:t>Data: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: observation </a:t>
                </a:r>
                <a:r>
                  <a:rPr lang="en-US" i="1" dirty="0" err="1"/>
                  <a:t>i</a:t>
                </a:r>
                <a:endParaRPr lang="en-US" b="1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F7604B9-506B-35E3-E5B8-C927D5F9E2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1485900" y="1840448"/>
                <a:ext cx="4610100" cy="3465200"/>
              </a:xfrm>
              <a:blipFill>
                <a:blip r:embed="rId2"/>
                <a:stretch>
                  <a:fillRect l="-4365" t="-2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3AE9D5-6D2E-7DE0-5E76-E9D7B75487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866793" cy="350865"/>
          </a:xfrm>
        </p:spPr>
        <p:txBody>
          <a:bodyPr/>
          <a:lstStyle/>
          <a:p>
            <a:r>
              <a:rPr lang="en-US" dirty="0"/>
              <a:t>K-means Clustering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B9600F9-6327-E338-9541-32AB900FBB04}"/>
                  </a:ext>
                </a:extLst>
              </p:cNvPr>
              <p:cNvSpPr txBox="1"/>
              <p:nvPr/>
            </p:nvSpPr>
            <p:spPr>
              <a:xfrm>
                <a:off x="6464595" y="2030819"/>
                <a:ext cx="5061098" cy="2843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/>
                  <a:t>minimize	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26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26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e>
                        </m:nary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 ||</m:t>
                        </m:r>
                        <m:sSub>
                          <m:sSubPr>
                            <m:ctrlPr>
                              <a:rPr lang="en-US" sz="2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||</m:t>
                            </m:r>
                          </m:e>
                          <m:sub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</m:oMath>
                </a14:m>
                <a:endParaRPr lang="en-US" sz="2600" dirty="0"/>
              </a:p>
              <a:p>
                <a:endParaRPr lang="en-US" sz="2600" dirty="0"/>
              </a:p>
              <a:p>
                <a:r>
                  <a:rPr lang="en-US" sz="2600" dirty="0"/>
                  <a:t>subject to	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6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e>
                    </m:nary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600" dirty="0"/>
                  <a:t>,		</a:t>
                </a:r>
                <a14:m>
                  <m:oMath xmlns:m="http://schemas.openxmlformats.org/officeDocument/2006/math">
                    <m:r>
                      <a:rPr lang="en-US" sz="2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endParaRPr lang="en-US" sz="2600" b="0" dirty="0">
                  <a:ea typeface="Cambria Math" panose="02040503050406030204" pitchFamily="18" charset="0"/>
                </a:endParaRPr>
              </a:p>
              <a:p>
                <a:r>
                  <a:rPr lang="en-US" sz="2600" dirty="0"/>
                  <a:t>			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6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e>
                    </m:nary>
                    <m:r>
                      <a:rPr lang="en-US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600" dirty="0"/>
                  <a:t>,		</a:t>
                </a:r>
                <a14:m>
                  <m:oMath xmlns:m="http://schemas.openxmlformats.org/officeDocument/2006/math">
                    <m:r>
                      <a:rPr lang="en-US" sz="2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endParaRPr lang="en-US" sz="2600" b="0" dirty="0">
                  <a:ea typeface="Cambria Math" panose="02040503050406030204" pitchFamily="18" charset="0"/>
                </a:endParaRPr>
              </a:p>
              <a:p>
                <a:r>
                  <a:rPr lang="en-US" sz="2600" dirty="0"/>
                  <a:t>	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{0, 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1}</m:t>
                    </m:r>
                  </m:oMath>
                </a14:m>
                <a:r>
                  <a:rPr lang="en-US" sz="2600" dirty="0"/>
                  <a:t>,	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endParaRPr lang="en-US" sz="2600" dirty="0"/>
              </a:p>
              <a:p>
                <a:r>
                  <a:rPr lang="en-US" sz="2600" dirty="0"/>
                  <a:t>			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sup>
                    </m:sSup>
                  </m:oMath>
                </a14:m>
                <a:r>
                  <a:rPr lang="en-US" sz="2600" dirty="0"/>
                  <a:t>,		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B9600F9-6327-E338-9541-32AB900FBB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4595" y="2030819"/>
                <a:ext cx="5061098" cy="2843279"/>
              </a:xfrm>
              <a:prstGeom prst="rect">
                <a:avLst/>
              </a:prstGeom>
              <a:blipFill>
                <a:blip r:embed="rId3"/>
                <a:stretch>
                  <a:fillRect l="-2166" b="-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0874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8E3C5-FDA0-D341-A331-744029621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FDD2A-47CB-4F3E-7D41-50D5CF526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Heuristic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044FC-93CB-92B0-3D57-F10FF669A04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Optimization problem is </a:t>
            </a:r>
            <a:r>
              <a:rPr lang="en-US" i="1" dirty="0"/>
              <a:t>NP-Hard</a:t>
            </a:r>
            <a:r>
              <a:rPr lang="en-US" dirty="0"/>
              <a:t>, time to solve grows exponentially as dataset size increases (not practical for big data)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Instead, a </a:t>
            </a:r>
            <a:r>
              <a:rPr lang="en-US" i="1" dirty="0"/>
              <a:t>heuristic</a:t>
            </a:r>
            <a:r>
              <a:rPr lang="en-US" dirty="0"/>
              <a:t> approach is most often used: Lloyd’s Algorithm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Understanding how algorithm works has practical implications for using k-means clustering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1642AE-A4D9-5523-BC69-A3BCC6D4FF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866793" cy="350865"/>
          </a:xfrm>
        </p:spPr>
        <p:txBody>
          <a:bodyPr/>
          <a:lstStyle/>
          <a:p>
            <a:r>
              <a:rPr lang="en-US" dirty="0"/>
              <a:t>K-means Clustering</a:t>
            </a:r>
          </a:p>
        </p:txBody>
      </p:sp>
    </p:spTree>
    <p:extLst>
      <p:ext uri="{BB962C8B-B14F-4D97-AF65-F5344CB8AC3E}">
        <p14:creationId xmlns:p14="http://schemas.microsoft.com/office/powerpoint/2010/main" val="3448533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C9C3D-BAAC-0526-B7E1-53EB647C1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CF50D-342D-A8DA-0BC4-BC1F0B5B6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Lloyd’s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22A0F-B7E0-17F6-896B-ED8842472E5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85900" y="1840447"/>
            <a:ext cx="9677400" cy="4657846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Randomly initialize k centroids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Assign each observation to its closest centroid using the distance metric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Recompute the cluster centroids as mean of assigned observations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If centroids do not change, stop. Otherwise, return to step 2.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Finds local optimum, but not always global optimum each time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E1C0CC-4D55-6621-83D4-C34713D53D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3"/>
            <a:ext cx="1866793" cy="350865"/>
          </a:xfrm>
        </p:spPr>
        <p:txBody>
          <a:bodyPr/>
          <a:lstStyle/>
          <a:p>
            <a:r>
              <a:rPr lang="en-US" dirty="0"/>
              <a:t>K-means Clustering</a:t>
            </a:r>
          </a:p>
        </p:txBody>
      </p:sp>
    </p:spTree>
    <p:extLst>
      <p:ext uri="{BB962C8B-B14F-4D97-AF65-F5344CB8AC3E}">
        <p14:creationId xmlns:p14="http://schemas.microsoft.com/office/powerpoint/2010/main" val="67270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70B99-A15B-BD9B-5F43-87CA2E5EC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B1BA8-8507-A64C-B885-82ECA6BC7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Lloyd’s Algorithm Pseudocode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A633D0-04A8-CEED-60F6-4C3458B584A2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1485900" y="1840447"/>
                <a:ext cx="9677400" cy="4858736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:=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random_sample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… 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dirty="0"/>
                  <a:t>)    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∈1…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While True:</a:t>
                </a:r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{}</m:t>
                    </m:r>
                  </m:oMath>
                </a14:m>
                <a:r>
                  <a:rPr lang="en-US" dirty="0"/>
                  <a:t> 	    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∈1…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∈1…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r>
                  <a:rPr lang="en-US" dirty="0"/>
                  <a:t>	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≔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∈1…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≔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endParaRPr lang="en-US" b="1" dirty="0"/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sub>
                      <m:sup/>
                      <m:e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/>
                  <a:t>	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∈1…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dirty="0"/>
                  <a:t> for all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∈1…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r>
                  <a:rPr lang="en-US" dirty="0"/>
                  <a:t>		</a:t>
                </a:r>
                <a:r>
                  <a:rPr lang="en-US" b="1" dirty="0"/>
                  <a:t>return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dirty="0"/>
                  <a:t>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∈1…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A633D0-04A8-CEED-60F6-4C3458B584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1485900" y="1840447"/>
                <a:ext cx="9677400" cy="4858736"/>
              </a:xfrm>
              <a:blipFill>
                <a:blip r:embed="rId2"/>
                <a:stretch>
                  <a:fillRect l="-2079" t="-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29FFC9-F3DC-4276-7AF2-0EF197D83E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3"/>
            <a:ext cx="1866793" cy="350865"/>
          </a:xfrm>
        </p:spPr>
        <p:txBody>
          <a:bodyPr/>
          <a:lstStyle/>
          <a:p>
            <a:r>
              <a:rPr lang="en-US" dirty="0"/>
              <a:t>K-means Clustering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BC28FC-7536-D594-45E5-8B989217DFBD}"/>
              </a:ext>
            </a:extLst>
          </p:cNvPr>
          <p:cNvSpPr txBox="1"/>
          <p:nvPr/>
        </p:nvSpPr>
        <p:spPr>
          <a:xfrm>
            <a:off x="5640404" y="2979019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758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92302-7329-9FA9-4BBD-AD80CB7C4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5F7D7-387F-2800-B788-28BEFDDB1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assumptions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109C9-C446-2F3F-42FD-C5156160B64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In context of a course on Artificial Intelligence methods, portion of the semester devoted to machine learning</a:t>
            </a:r>
          </a:p>
          <a:p>
            <a:endParaRPr lang="en-US" dirty="0"/>
          </a:p>
          <a:p>
            <a:r>
              <a:rPr lang="en-US" dirty="0"/>
              <a:t>Students have seen supervised learning methods but not unsupervised learning</a:t>
            </a:r>
          </a:p>
          <a:p>
            <a:endParaRPr lang="en-US" dirty="0"/>
          </a:p>
          <a:p>
            <a:r>
              <a:rPr lang="en-US" dirty="0"/>
              <a:t>Students understand key ML terms such as </a:t>
            </a:r>
            <a:r>
              <a:rPr lang="en-US" i="1" dirty="0"/>
              <a:t>target, feature, observation</a:t>
            </a:r>
            <a:r>
              <a:rPr lang="en-US" dirty="0"/>
              <a:t>, </a:t>
            </a:r>
            <a:r>
              <a:rPr lang="en-US" i="1" dirty="0"/>
              <a:t>hyperparameter</a:t>
            </a:r>
          </a:p>
          <a:p>
            <a:endParaRPr lang="en-US" i="1" dirty="0"/>
          </a:p>
          <a:p>
            <a:r>
              <a:rPr lang="en-US" dirty="0"/>
              <a:t>Familiarity with </a:t>
            </a:r>
            <a:r>
              <a:rPr lang="en-US" dirty="0" err="1"/>
              <a:t>Jupyter</a:t>
            </a:r>
            <a:r>
              <a:rPr lang="en-US" dirty="0"/>
              <a:t> notebook, pandas, and </a:t>
            </a:r>
            <a:r>
              <a:rPr lang="en-US" dirty="0" err="1"/>
              <a:t>sklearn</a:t>
            </a:r>
            <a:r>
              <a:rPr lang="en-US" dirty="0"/>
              <a:t> basics</a:t>
            </a:r>
          </a:p>
          <a:p>
            <a:endParaRPr lang="en-US" i="1" dirty="0"/>
          </a:p>
          <a:p>
            <a:r>
              <a:rPr lang="en-US" dirty="0"/>
              <a:t>Lecture adapted from </a:t>
            </a:r>
            <a:r>
              <a:rPr lang="en-US" i="1" dirty="0"/>
              <a:t>Machine Learning in Action</a:t>
            </a:r>
            <a:r>
              <a:rPr lang="en-US" dirty="0"/>
              <a:t> by Prof. Justin Boutilier, itself partially adapted from </a:t>
            </a:r>
            <a:r>
              <a:rPr lang="en-US" i="1" dirty="0"/>
              <a:t>The Analytics Edge</a:t>
            </a:r>
            <a:r>
              <a:rPr lang="en-US" dirty="0"/>
              <a:t> by Dimitris Bertsimas</a:t>
            </a:r>
          </a:p>
          <a:p>
            <a:endParaRPr lang="en-US" i="1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6CB3A1-4D83-21B6-587F-92BBB6C503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866793" cy="350865"/>
          </a:xfrm>
        </p:spPr>
        <p:txBody>
          <a:bodyPr/>
          <a:lstStyle/>
          <a:p>
            <a:r>
              <a:rPr lang="en-US" dirty="0"/>
              <a:t>K-means Clustering</a:t>
            </a:r>
          </a:p>
        </p:txBody>
      </p:sp>
    </p:spTree>
    <p:extLst>
      <p:ext uri="{BB962C8B-B14F-4D97-AF65-F5344CB8AC3E}">
        <p14:creationId xmlns:p14="http://schemas.microsoft.com/office/powerpoint/2010/main" val="24048435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C14AA-51FB-29DD-B0DF-3832FC1AE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9A4D4-5FE0-07F2-8D74-D7C1BD1C5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Lloyd’s Algorithm Example</a:t>
            </a:r>
          </a:p>
        </p:txBody>
      </p:sp>
      <p:pic>
        <p:nvPicPr>
          <p:cNvPr id="5" name="Online Media 4" title="k-means clustering Lloyd's method">
            <a:hlinkClick r:id="" action="ppaction://media"/>
            <a:extLst>
              <a:ext uri="{FF2B5EF4-FFF2-40B4-BE49-F238E27FC236}">
                <a16:creationId xmlns:a16="http://schemas.microsoft.com/office/drawing/2014/main" id="{68A197AA-B1C3-74E4-4C3F-8C03ED11364D}"/>
              </a:ext>
            </a:extLst>
          </p:cNvPr>
          <p:cNvPicPr>
            <a:picLocks noGrp="1" noRot="1" noChangeAspect="1"/>
          </p:cNvPicPr>
          <p:nvPr>
            <p:ph sz="quarter" idx="13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219450" y="1839913"/>
            <a:ext cx="6210300" cy="465772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78C705-05BE-ACC2-C289-FE4B9FA8B9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3"/>
            <a:ext cx="1866793" cy="350865"/>
          </a:xfrm>
        </p:spPr>
        <p:txBody>
          <a:bodyPr/>
          <a:lstStyle/>
          <a:p>
            <a:r>
              <a:rPr lang="en-US" dirty="0"/>
              <a:t>K-means Clustering</a:t>
            </a:r>
          </a:p>
        </p:txBody>
      </p:sp>
    </p:spTree>
    <p:extLst>
      <p:ext uri="{BB962C8B-B14F-4D97-AF65-F5344CB8AC3E}">
        <p14:creationId xmlns:p14="http://schemas.microsoft.com/office/powerpoint/2010/main" val="371569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4667B-4720-8C42-FB00-6FCD0DA6C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6A7EB-FEF1-257C-2A5A-A017D75D8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Lloyd’s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2D0FB-F6BF-F910-51E8-E18E40652F2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85900" y="1840447"/>
            <a:ext cx="9677400" cy="4657846"/>
          </a:xfrm>
        </p:spPr>
        <p:txBody>
          <a:bodyPr>
            <a:normAutofit/>
          </a:bodyPr>
          <a:lstStyle/>
          <a:p>
            <a:r>
              <a:rPr lang="en-US" dirty="0"/>
              <a:t>In practice, terminates much faster than optimal formulation</a:t>
            </a:r>
          </a:p>
          <a:p>
            <a:endParaRPr lang="en-US" dirty="0"/>
          </a:p>
          <a:p>
            <a:r>
              <a:rPr lang="en-US" dirty="0"/>
              <a:t>However, clusters are </a:t>
            </a:r>
            <a:r>
              <a:rPr lang="en-US" i="1" dirty="0"/>
              <a:t>local optima</a:t>
            </a:r>
            <a:r>
              <a:rPr lang="en-US" dirty="0"/>
              <a:t>, not </a:t>
            </a:r>
            <a:r>
              <a:rPr lang="en-US" i="1" dirty="0"/>
              <a:t>global optima</a:t>
            </a:r>
          </a:p>
          <a:p>
            <a:endParaRPr lang="en-US" i="1" dirty="0"/>
          </a:p>
          <a:p>
            <a:r>
              <a:rPr lang="en-US" dirty="0"/>
              <a:t>Clusters found depend on randomly chosen starting centroids</a:t>
            </a:r>
          </a:p>
          <a:p>
            <a:endParaRPr lang="en-US" dirty="0"/>
          </a:p>
          <a:p>
            <a:r>
              <a:rPr lang="en-US" b="1" dirty="0"/>
              <a:t>Repeat algorithm with multiple random starts </a:t>
            </a:r>
            <a:r>
              <a:rPr lang="en-US" dirty="0"/>
              <a:t>and keep best performing clusters, to maximize chance of finding global optima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590CD8-4E08-6BFC-8B9E-A934528E6A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3"/>
            <a:ext cx="1866793" cy="350865"/>
          </a:xfrm>
        </p:spPr>
        <p:txBody>
          <a:bodyPr/>
          <a:lstStyle/>
          <a:p>
            <a:r>
              <a:rPr lang="en-US" dirty="0"/>
              <a:t>K-means Clustering</a:t>
            </a:r>
          </a:p>
        </p:txBody>
      </p:sp>
    </p:spTree>
    <p:extLst>
      <p:ext uri="{BB962C8B-B14F-4D97-AF65-F5344CB8AC3E}">
        <p14:creationId xmlns:p14="http://schemas.microsoft.com/office/powerpoint/2010/main" val="2987785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E6FE9-8A78-A59C-8A85-9CC07EF66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1A40E-082C-9597-490E-7AD91E7A6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k-means in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FB7D2-A29A-EAA0-45B1-100C640FEB4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85900" y="1840447"/>
            <a:ext cx="9677400" cy="46578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Hyperparameters</a:t>
            </a:r>
          </a:p>
          <a:p>
            <a:r>
              <a:rPr lang="en-US" dirty="0"/>
              <a:t>k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Number of repetitions with random start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Features should be normalized/on a similar scale so some features don’t have outsized impact of distance metric compared to others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Python package </a:t>
            </a:r>
            <a:r>
              <a:rPr lang="en-US" dirty="0" err="1"/>
              <a:t>sklearn.cluster.Kmeans</a:t>
            </a:r>
            <a:r>
              <a:rPr lang="en-US" dirty="0"/>
              <a:t> easy to use (only supports Euclidean)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F912BF-903C-E102-38A8-A40EB6338B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3"/>
            <a:ext cx="1866793" cy="350865"/>
          </a:xfrm>
        </p:spPr>
        <p:txBody>
          <a:bodyPr/>
          <a:lstStyle/>
          <a:p>
            <a:r>
              <a:rPr lang="en-US" dirty="0"/>
              <a:t>K-means Clustering</a:t>
            </a:r>
          </a:p>
        </p:txBody>
      </p:sp>
    </p:spTree>
    <p:extLst>
      <p:ext uri="{BB962C8B-B14F-4D97-AF65-F5344CB8AC3E}">
        <p14:creationId xmlns:p14="http://schemas.microsoft.com/office/powerpoint/2010/main" val="3116018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97392-EB58-9E79-2DBF-F66EEFF55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7E154-F7E6-6B2D-FF2F-6AEFF55A6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select </a:t>
            </a:r>
            <a:r>
              <a:rPr lang="en-US" i="1" dirty="0"/>
              <a:t>k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D26F7-F885-F51F-F541-508041275F7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85900" y="1840447"/>
            <a:ext cx="4904267" cy="4657846"/>
          </a:xfrm>
        </p:spPr>
        <p:txBody>
          <a:bodyPr>
            <a:normAutofit/>
          </a:bodyPr>
          <a:lstStyle/>
          <a:p>
            <a:r>
              <a:rPr lang="en-US" dirty="0"/>
              <a:t>Elbow plot method</a:t>
            </a:r>
          </a:p>
          <a:p>
            <a:endParaRPr lang="en-US" dirty="0"/>
          </a:p>
          <a:p>
            <a:r>
              <a:rPr lang="en-US" dirty="0"/>
              <a:t>Plot total squared intra-cluster distances for many values of </a:t>
            </a:r>
            <a:r>
              <a:rPr lang="en-US" i="1" dirty="0"/>
              <a:t>k</a:t>
            </a:r>
          </a:p>
          <a:p>
            <a:endParaRPr lang="en-US" i="1" dirty="0"/>
          </a:p>
          <a:p>
            <a:r>
              <a:rPr lang="en-US" dirty="0"/>
              <a:t>Find “elbow” where decreases in total distance become marginal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391732-ED06-3653-1D67-FF41C7BBBC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3"/>
            <a:ext cx="1866793" cy="350865"/>
          </a:xfrm>
        </p:spPr>
        <p:txBody>
          <a:bodyPr/>
          <a:lstStyle/>
          <a:p>
            <a:r>
              <a:rPr lang="en-US" dirty="0"/>
              <a:t>K-means Clustering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C5A8889-59BF-C94F-08B9-F7C962563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870" y="2445498"/>
            <a:ext cx="4164743" cy="446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887B63CB-8CFA-0BE6-3221-54400B88E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690" y="42535"/>
            <a:ext cx="3788924" cy="249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5341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69EC3-DE3A-9EC6-F96D-CD0A235CC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ilhouette analysis for KMeans clustering on sample data with n_clusters = 5, The silhouette plot for the various clusters., The visualization of the clustered data.">
            <a:extLst>
              <a:ext uri="{FF2B5EF4-FFF2-40B4-BE49-F238E27FC236}">
                <a16:creationId xmlns:a16="http://schemas.microsoft.com/office/drawing/2014/main" id="{6D6C6D0A-3C83-8181-FE11-088F96FE0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24" y="3891515"/>
            <a:ext cx="7163740" cy="278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ilhouette analysis for KMeans clustering on sample data with n_clusters = 4, The silhouette plot for the various clusters., The visualization of the clustered data.">
            <a:extLst>
              <a:ext uri="{FF2B5EF4-FFF2-40B4-BE49-F238E27FC236}">
                <a16:creationId xmlns:a16="http://schemas.microsoft.com/office/drawing/2014/main" id="{E39AFFDE-FF76-66DD-43F5-4B24DAF61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24" y="1105304"/>
            <a:ext cx="7163744" cy="278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FA225A-8AF1-4654-DF66-6DE05A65D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Silhouette Score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0445C-5F97-764C-DE8C-F6B1CAC7183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85900" y="1840447"/>
            <a:ext cx="4904267" cy="4657846"/>
          </a:xfrm>
        </p:spPr>
        <p:txBody>
          <a:bodyPr>
            <a:normAutofit/>
          </a:bodyPr>
          <a:lstStyle/>
          <a:p>
            <a:r>
              <a:rPr lang="en-US" dirty="0"/>
              <a:t>Scores observations by how close they are to other members of cluster against closeness to next nearest cluster</a:t>
            </a:r>
            <a:endParaRPr lang="en-US" i="1" dirty="0"/>
          </a:p>
          <a:p>
            <a:endParaRPr lang="en-US" i="1" dirty="0"/>
          </a:p>
          <a:p>
            <a:r>
              <a:rPr lang="en-US" dirty="0"/>
              <a:t>Clusters with low mean scores either:</a:t>
            </a:r>
          </a:p>
          <a:p>
            <a:r>
              <a:rPr lang="en-US" dirty="0"/>
              <a:t>can be broken into more clusters (k too low)</a:t>
            </a:r>
          </a:p>
          <a:p>
            <a:r>
              <a:rPr lang="en-US" dirty="0"/>
              <a:t>are not meaningfully distinct from another cluster (k too high)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D30E10-7EAE-55C5-C0D8-4BD0C8BEAC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3"/>
            <a:ext cx="1866793" cy="350865"/>
          </a:xfrm>
        </p:spPr>
        <p:txBody>
          <a:bodyPr/>
          <a:lstStyle/>
          <a:p>
            <a:r>
              <a:rPr lang="en-US" dirty="0"/>
              <a:t>K-means Clustering</a:t>
            </a:r>
          </a:p>
        </p:txBody>
      </p:sp>
    </p:spTree>
    <p:extLst>
      <p:ext uri="{BB962C8B-B14F-4D97-AF65-F5344CB8AC3E}">
        <p14:creationId xmlns:p14="http://schemas.microsoft.com/office/powerpoint/2010/main" val="4926802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53C87-F6C3-4BE6-0859-AE2528B37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62CD78-658D-B91D-A98A-22E2BE14E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Example: </a:t>
            </a:r>
            <a:r>
              <a:rPr lang="en-US" dirty="0" err="1"/>
              <a:t>DailyKos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1BDD71-EA67-206B-8118-CBF93935C5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008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C7829-4FE3-8512-3A73-BAF590FA0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5DAFE-C561-5987-5F4F-2C1DB6595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19A76-B066-4312-676F-2E6A0AA7DD8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Internet blog, forum, and news site devoted to the Democratic Party and liberal politics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Obtained 3430 articles with 1545 features from Fall 2004 </a:t>
            </a:r>
          </a:p>
          <a:p>
            <a:pPr marL="1028700" lvl="1" indent="-342900"/>
            <a:r>
              <a:rPr lang="en-US" dirty="0"/>
              <a:t>Each feature is a variable corresponding to the number of times a word appears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i="1" dirty="0"/>
              <a:t>What were the hot topics on </a:t>
            </a:r>
            <a:r>
              <a:rPr lang="en-US" i="1" dirty="0" err="1"/>
              <a:t>DailyKos</a:t>
            </a:r>
            <a:r>
              <a:rPr lang="en-US" i="1" dirty="0"/>
              <a:t> at the time?</a:t>
            </a:r>
          </a:p>
          <a:p>
            <a:pPr marL="0" indent="0" algn="ctr">
              <a:buNone/>
            </a:pPr>
            <a:endParaRPr lang="en-US" i="1" dirty="0"/>
          </a:p>
          <a:p>
            <a:pPr marL="0" indent="0">
              <a:buNone/>
            </a:pPr>
            <a:r>
              <a:rPr lang="en-US" dirty="0">
                <a:latin typeface="Segoe UI" panose="020B0502040204020203" pitchFamily="34" charset="0"/>
              </a:rPr>
              <a:t> Files can be found at </a:t>
            </a:r>
            <a:r>
              <a:rPr lang="en-US" i="0" u="none" strike="noStrike" dirty="0">
                <a:solidFill>
                  <a:srgbClr val="2A5BD7"/>
                </a:solidFill>
                <a:effectLst/>
                <a:latin typeface="Red Hat Text" panose="02010303040201060303"/>
                <a:hlinkClick r:id="rId2"/>
              </a:rPr>
              <a:t>bit.ly/4iivVqD</a:t>
            </a:r>
            <a:endParaRPr lang="en-US" dirty="0">
              <a:latin typeface="Red Hat Text" panose="02010303040201060303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514C1-086A-DEBE-577E-29A34BD9B1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3"/>
            <a:ext cx="1866793" cy="350865"/>
          </a:xfrm>
        </p:spPr>
        <p:txBody>
          <a:bodyPr/>
          <a:lstStyle/>
          <a:p>
            <a:r>
              <a:rPr lang="en-US" dirty="0"/>
              <a:t>K-means Clustering</a:t>
            </a:r>
          </a:p>
        </p:txBody>
      </p:sp>
    </p:spTree>
    <p:extLst>
      <p:ext uri="{BB962C8B-B14F-4D97-AF65-F5344CB8AC3E}">
        <p14:creationId xmlns:p14="http://schemas.microsoft.com/office/powerpoint/2010/main" val="16753429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BB03E-9C92-5E82-FAB2-B683FEA43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115D0-5E5C-4E3B-3321-5F7F3298D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Elbow Plot 		and Silhouette Plots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77C02F-AD96-1E6A-76B9-8C61F17DA7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3"/>
            <a:ext cx="1866793" cy="350865"/>
          </a:xfrm>
        </p:spPr>
        <p:txBody>
          <a:bodyPr/>
          <a:lstStyle/>
          <a:p>
            <a:r>
              <a:rPr lang="en-US" dirty="0"/>
              <a:t>K-means Clustering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E594936-0E33-A216-92E1-8355C8803EC2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57" y="1841178"/>
            <a:ext cx="3402273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02F7DA3-A1D4-8132-9E4D-D6B385FFA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430" y="1841355"/>
            <a:ext cx="4371287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97FEBE8-C3AA-87C1-23F3-ACEC1F763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629" y="1134680"/>
            <a:ext cx="6729054" cy="285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754E941C-1044-C838-ACF6-FD61D3BB5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629" y="3944856"/>
            <a:ext cx="6729054" cy="285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31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B9810-25E4-6262-3DF7-6D5C1C289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D0515-168B-A8EA-C881-84DDEF97C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Centroid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BE3A5-5A8C-33D9-3C04-DF749143CF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85900" y="1840447"/>
            <a:ext cx="6445988" cy="4657846"/>
          </a:xfrm>
        </p:spPr>
        <p:txBody>
          <a:bodyPr>
            <a:normAutofit/>
          </a:bodyPr>
          <a:lstStyle/>
          <a:p>
            <a:r>
              <a:rPr lang="en-US" dirty="0"/>
              <a:t>Too many features to look at entire centroids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Examine 10 largest features of each centroid</a:t>
            </a:r>
          </a:p>
          <a:p>
            <a:pPr lvl="1"/>
            <a:r>
              <a:rPr lang="en-US" dirty="0"/>
              <a:t>Most popular words in articles within cluster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D6B0BB-14C0-D316-2697-97C1A5512A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3"/>
            <a:ext cx="1866793" cy="350865"/>
          </a:xfrm>
        </p:spPr>
        <p:txBody>
          <a:bodyPr/>
          <a:lstStyle/>
          <a:p>
            <a:r>
              <a:rPr lang="en-US" dirty="0"/>
              <a:t>K-means Clustering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3806DE-69F7-AF71-B356-867004EEBD2A}"/>
              </a:ext>
            </a:extLst>
          </p:cNvPr>
          <p:cNvSpPr/>
          <p:nvPr/>
        </p:nvSpPr>
        <p:spPr>
          <a:xfrm>
            <a:off x="7931887" y="1970686"/>
            <a:ext cx="1690577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7FD16C-09DC-176D-4788-5C909B34DE65}"/>
              </a:ext>
            </a:extLst>
          </p:cNvPr>
          <p:cNvSpPr/>
          <p:nvPr/>
        </p:nvSpPr>
        <p:spPr>
          <a:xfrm>
            <a:off x="7931888" y="3580469"/>
            <a:ext cx="1690577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835E15-09C9-4350-C258-95D8378635C8}"/>
              </a:ext>
            </a:extLst>
          </p:cNvPr>
          <p:cNvSpPr/>
          <p:nvPr/>
        </p:nvSpPr>
        <p:spPr>
          <a:xfrm>
            <a:off x="7931888" y="5190323"/>
            <a:ext cx="1690577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B6E11F-7A38-F2D0-D6C5-2ECE7C827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123" y="3656669"/>
            <a:ext cx="2855281" cy="28149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15C65C-6481-5140-1999-4DFC763D1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355" y="3656669"/>
            <a:ext cx="3012986" cy="29013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E470FC-68BC-0DC6-AB3A-5270B60A7A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1621" y="3580469"/>
            <a:ext cx="3568962" cy="297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53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17A1A-6791-D237-C080-96307291C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253E8-5D18-6567-8EFC-EBA8FAD51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Lesson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D0974-DC99-C797-75C4-55B91321479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85900" y="1840447"/>
            <a:ext cx="9677400" cy="4657846"/>
          </a:xfrm>
        </p:spPr>
        <p:txBody>
          <a:bodyPr>
            <a:normAutofit/>
          </a:bodyPr>
          <a:lstStyle/>
          <a:p>
            <a:r>
              <a:rPr lang="en-US" dirty="0"/>
              <a:t>Hierarchical/Agglomerative Clustering</a:t>
            </a:r>
          </a:p>
          <a:p>
            <a:endParaRPr lang="en-US" dirty="0"/>
          </a:p>
          <a:p>
            <a:r>
              <a:rPr lang="en-US" dirty="0"/>
              <a:t>Linkage Criteria</a:t>
            </a:r>
          </a:p>
          <a:p>
            <a:endParaRPr lang="en-US" dirty="0"/>
          </a:p>
          <a:p>
            <a:r>
              <a:rPr lang="en-US" dirty="0"/>
              <a:t>Interpreting Dendrograms</a:t>
            </a:r>
          </a:p>
          <a:p>
            <a:endParaRPr lang="en-US" dirty="0"/>
          </a:p>
          <a:p>
            <a:r>
              <a:rPr lang="en-US" dirty="0"/>
              <a:t>Application to </a:t>
            </a:r>
            <a:r>
              <a:rPr lang="en-US" dirty="0" err="1"/>
              <a:t>DailyKos</a:t>
            </a:r>
            <a:r>
              <a:rPr lang="en-US" dirty="0"/>
              <a:t> Dataset, comparison with k-means clusters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76E3A9-5716-0709-688A-D2E348940C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3"/>
            <a:ext cx="1866793" cy="350865"/>
          </a:xfrm>
        </p:spPr>
        <p:txBody>
          <a:bodyPr/>
          <a:lstStyle/>
          <a:p>
            <a:r>
              <a:rPr lang="en-US" dirty="0"/>
              <a:t>K-means Clustering</a:t>
            </a:r>
          </a:p>
        </p:txBody>
      </p:sp>
    </p:spTree>
    <p:extLst>
      <p:ext uri="{BB962C8B-B14F-4D97-AF65-F5344CB8AC3E}">
        <p14:creationId xmlns:p14="http://schemas.microsoft.com/office/powerpoint/2010/main" val="146642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F1CC9-5C31-C31A-035E-96DFFF885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8BCA5-6A31-AFA4-CD79-89E9C601854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Unsupervised learning</a:t>
            </a:r>
          </a:p>
          <a:p>
            <a:endParaRPr lang="en-US" dirty="0"/>
          </a:p>
          <a:p>
            <a:r>
              <a:rPr lang="en-US" dirty="0"/>
              <a:t>The basics of clustering</a:t>
            </a:r>
          </a:p>
          <a:p>
            <a:endParaRPr lang="en-US" dirty="0"/>
          </a:p>
          <a:p>
            <a:r>
              <a:rPr lang="en-US" dirty="0"/>
              <a:t>K-means clustering</a:t>
            </a:r>
          </a:p>
          <a:p>
            <a:pPr lvl="1"/>
            <a:r>
              <a:rPr lang="en-US" dirty="0"/>
              <a:t>Optimal approach</a:t>
            </a:r>
          </a:p>
          <a:p>
            <a:pPr lvl="1"/>
            <a:r>
              <a:rPr lang="en-US" dirty="0"/>
              <a:t>Heuristic approach: Lloyd’s algorithm</a:t>
            </a:r>
          </a:p>
          <a:p>
            <a:pPr lvl="1"/>
            <a:endParaRPr lang="en-US" dirty="0"/>
          </a:p>
          <a:p>
            <a:r>
              <a:rPr lang="en-US" dirty="0"/>
              <a:t>How to use in practice			Lab Files: </a:t>
            </a:r>
            <a:r>
              <a:rPr lang="en-US" i="0" u="none" strike="noStrike" dirty="0">
                <a:solidFill>
                  <a:srgbClr val="2A5BD7"/>
                </a:solidFill>
                <a:effectLst/>
                <a:latin typeface="Red Hat Text" panose="02010303040201060303"/>
                <a:hlinkClick r:id="rId2"/>
              </a:rPr>
              <a:t>bit.ly/4iivVqD</a:t>
            </a:r>
            <a:endParaRPr lang="en-US" dirty="0">
              <a:latin typeface="Red Hat Text" panose="02010303040201060303"/>
            </a:endParaRPr>
          </a:p>
          <a:p>
            <a:pPr lvl="1"/>
            <a:r>
              <a:rPr lang="en-US" dirty="0"/>
              <a:t>Example: Clustering news articles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C5DC9C-2598-0D3C-5913-247F6A37C1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866793" cy="350865"/>
          </a:xfrm>
        </p:spPr>
        <p:txBody>
          <a:bodyPr/>
          <a:lstStyle/>
          <a:p>
            <a:r>
              <a:rPr lang="en-US" dirty="0"/>
              <a:t>K-means Clustering</a:t>
            </a:r>
          </a:p>
        </p:txBody>
      </p:sp>
    </p:spTree>
    <p:extLst>
      <p:ext uri="{BB962C8B-B14F-4D97-AF65-F5344CB8AC3E}">
        <p14:creationId xmlns:p14="http://schemas.microsoft.com/office/powerpoint/2010/main" val="30340026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D392E-9272-0DA1-8DE7-52E02FE4C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7311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D0034-15B5-A756-824C-4ACBA9E9B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DEB8A1-7A1A-2C33-F0E2-555362F02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B546914-3B72-D26A-4749-E15850071F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697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C17AD-C3CB-193D-B6D9-7F9636F9D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99A15-9552-7642-49AE-59B988186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Breakdown of Optimal Formulation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00B019-422B-6B3C-DAF3-596100FC93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3"/>
            <a:ext cx="1866793" cy="350865"/>
          </a:xfrm>
        </p:spPr>
        <p:txBody>
          <a:bodyPr/>
          <a:lstStyle/>
          <a:p>
            <a:r>
              <a:rPr lang="en-US" dirty="0"/>
              <a:t>K-means Clustering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3E942D9C-EE03-57AD-C37D-A723E95052E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85900" y="1840448"/>
                <a:ext cx="4610100" cy="3465200"/>
              </a:xfrm>
              <a:prstGeom prst="rect">
                <a:avLst/>
              </a:prstGeom>
            </p:spPr>
            <p:txBody>
              <a:bodyPr vert="horz" lIns="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1"/>
                  </a:buClr>
                  <a:buSzPct val="90000"/>
                  <a:buFont typeface="Arial" panose="020B0604020202020204" pitchFamily="34" charset="0"/>
                  <a:buChar char="•"/>
                  <a:tabLst/>
                  <a:defRPr sz="2600" b="0" i="0" kern="1200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Red Hat Text" panose="02010303040201060303" pitchFamily="2" charset="0"/>
                    <a:ea typeface="Red Hat Text" panose="02010303040201060303" pitchFamily="2" charset="0"/>
                    <a:cs typeface="Red Hat Text" panose="02010303040201060303" pitchFamily="2" charset="0"/>
                  </a:defRPr>
                </a:lvl1pPr>
                <a:lvl2pPr marL="635000" indent="-1778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tabLst/>
                  <a:defRPr sz="2100" b="0" i="0" kern="1200">
                    <a:solidFill>
                      <a:schemeClr val="tx1"/>
                    </a:solidFill>
                    <a:latin typeface="Red Hat Text" panose="02010303040201060303" pitchFamily="2" charset="0"/>
                    <a:ea typeface="Red Hat Text" panose="02010303040201060303" pitchFamily="2" charset="0"/>
                    <a:cs typeface="Red Hat Text" panose="02010303040201060303" pitchFamily="2" charset="0"/>
                  </a:defRPr>
                </a:lvl2pPr>
                <a:lvl3pPr marL="1092200" indent="-1778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tabLst/>
                  <a:defRPr sz="2100" b="0" i="0" kern="1200">
                    <a:solidFill>
                      <a:schemeClr val="tx1"/>
                    </a:solidFill>
                    <a:latin typeface="Red Hat Text" panose="02010303040201060303" pitchFamily="2" charset="0"/>
                    <a:ea typeface="Red Hat Text" panose="02010303040201060303" pitchFamily="2" charset="0"/>
                    <a:cs typeface="Red Hat Text" panose="02010303040201060303" pitchFamily="2" charset="0"/>
                  </a:defRPr>
                </a:lvl3pPr>
                <a:lvl4pPr marL="1543050" indent="-17145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tabLst/>
                  <a:defRPr sz="2100" b="0" i="0" kern="1200">
                    <a:solidFill>
                      <a:schemeClr val="tx1"/>
                    </a:solidFill>
                    <a:latin typeface="Red Hat Text" panose="02010303040201060303" pitchFamily="2" charset="0"/>
                    <a:ea typeface="Red Hat Text" panose="02010303040201060303" pitchFamily="2" charset="0"/>
                    <a:cs typeface="Red Hat Text" panose="02010303040201060303" pitchFamily="2" charset="0"/>
                  </a:defRPr>
                </a:lvl4pPr>
                <a:lvl5pPr marL="2001838" indent="-1730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tabLst/>
                  <a:defRPr sz="2100" b="0" i="0" kern="1200">
                    <a:solidFill>
                      <a:schemeClr val="tx1"/>
                    </a:solidFill>
                    <a:latin typeface="Red Hat Text" panose="02010303040201060303" pitchFamily="2" charset="0"/>
                    <a:ea typeface="Red Hat Text" panose="02010303040201060303" pitchFamily="2" charset="0"/>
                    <a:cs typeface="Red Hat Text" panose="02010303040201060303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b="1" dirty="0"/>
                  <a:t>Decision variables: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dirty="0"/>
                  <a:t>: 1 if observation </a:t>
                </a:r>
                <a:r>
                  <a:rPr lang="en-US" i="1" dirty="0" err="1"/>
                  <a:t>i</a:t>
                </a:r>
                <a:r>
                  <a:rPr lang="en-US" dirty="0"/>
                  <a:t> assigned to cluster </a:t>
                </a:r>
                <a:r>
                  <a:rPr lang="en-US" i="1" dirty="0"/>
                  <a:t>j,</a:t>
                </a:r>
                <a:r>
                  <a:rPr lang="en-US" dirty="0"/>
                  <a:t> 0 otherwise</a:t>
                </a:r>
                <a:endParaRPr lang="en-US" i="1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: centroid of cluster </a:t>
                </a:r>
                <a:r>
                  <a:rPr lang="en-US" i="1" dirty="0"/>
                  <a:t>j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b="1" dirty="0"/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b="1" dirty="0"/>
                  <a:t>Data: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: observation </a:t>
                </a:r>
                <a:r>
                  <a:rPr lang="en-US" i="1" dirty="0" err="1"/>
                  <a:t>i</a:t>
                </a:r>
                <a:endParaRPr lang="en-US" b="1" dirty="0"/>
              </a:p>
              <a:p>
                <a:endParaRPr lang="en-US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3E942D9C-EE03-57AD-C37D-A723E95052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900" y="1840448"/>
                <a:ext cx="4610100" cy="3465200"/>
              </a:xfrm>
              <a:prstGeom prst="rect">
                <a:avLst/>
              </a:prstGeom>
              <a:blipFill>
                <a:blip r:embed="rId2"/>
                <a:stretch>
                  <a:fillRect l="-4365" t="-2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025DFCB-ED6C-89D2-D68C-903B1B9FA520}"/>
                  </a:ext>
                </a:extLst>
              </p:cNvPr>
              <p:cNvSpPr txBox="1"/>
              <p:nvPr/>
            </p:nvSpPr>
            <p:spPr>
              <a:xfrm>
                <a:off x="6464595" y="2030819"/>
                <a:ext cx="5061098" cy="2843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/>
                  <a:t>minimize	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26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26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e>
                        </m:nary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||</m:t>
                        </m:r>
                        <m:sSub>
                          <m:sSubPr>
                            <m:ctrlPr>
                              <a:rPr lang="en-US" sz="2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2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||</m:t>
                            </m:r>
                          </m:e>
                          <m:sub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</m:oMath>
                </a14:m>
                <a:endParaRPr lang="en-US" sz="2600" dirty="0"/>
              </a:p>
              <a:p>
                <a:endParaRPr lang="en-US" sz="2600" dirty="0"/>
              </a:p>
              <a:p>
                <a:r>
                  <a:rPr lang="en-US" sz="2600" dirty="0"/>
                  <a:t>subject to	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6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e>
                    </m:nary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600" dirty="0"/>
                  <a:t>,		</a:t>
                </a:r>
                <a14:m>
                  <m:oMath xmlns:m="http://schemas.openxmlformats.org/officeDocument/2006/math">
                    <m:r>
                      <a:rPr lang="en-US" sz="2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2600" b="0" dirty="0">
                  <a:ea typeface="Cambria Math" panose="02040503050406030204" pitchFamily="18" charset="0"/>
                </a:endParaRPr>
              </a:p>
              <a:p>
                <a:r>
                  <a:rPr lang="en-US" sz="2600" dirty="0"/>
                  <a:t>			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6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e>
                    </m:nary>
                    <m:r>
                      <a:rPr lang="en-US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600" dirty="0"/>
                  <a:t>,		</a:t>
                </a:r>
                <a14:m>
                  <m:oMath xmlns:m="http://schemas.openxmlformats.org/officeDocument/2006/math">
                    <m:r>
                      <a:rPr lang="en-US" sz="2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</m:oMath>
                </a14:m>
                <a:endParaRPr lang="en-US" sz="2600" b="0" dirty="0">
                  <a:ea typeface="Cambria Math" panose="02040503050406030204" pitchFamily="18" charset="0"/>
                </a:endParaRPr>
              </a:p>
              <a:p>
                <a:r>
                  <a:rPr lang="en-US" sz="2600" dirty="0"/>
                  <a:t>	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{0, 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1}</m:t>
                    </m:r>
                  </m:oMath>
                </a14:m>
                <a:r>
                  <a:rPr lang="en-US" sz="2600" dirty="0"/>
                  <a:t>,	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</m:oMath>
                </a14:m>
                <a:endParaRPr lang="en-US" sz="2600" dirty="0"/>
              </a:p>
              <a:p>
                <a:r>
                  <a:rPr lang="en-US" sz="2600" dirty="0"/>
                  <a:t>			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sup>
                    </m:sSup>
                  </m:oMath>
                </a14:m>
                <a:r>
                  <a:rPr lang="en-US" sz="2600" dirty="0"/>
                  <a:t>,		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</m:oMath>
                </a14:m>
                <a:endParaRPr lang="en-US" sz="2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025DFCB-ED6C-89D2-D68C-903B1B9FA5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4595" y="2030819"/>
                <a:ext cx="5061098" cy="2843279"/>
              </a:xfrm>
              <a:prstGeom prst="rect">
                <a:avLst/>
              </a:prstGeom>
              <a:blipFill>
                <a:blip r:embed="rId3"/>
                <a:stretch>
                  <a:fillRect l="-2166" b="-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C69A439D-1B74-7129-984F-F50819F77374}"/>
              </a:ext>
            </a:extLst>
          </p:cNvPr>
          <p:cNvSpPr/>
          <p:nvPr/>
        </p:nvSpPr>
        <p:spPr>
          <a:xfrm>
            <a:off x="7915835" y="2931459"/>
            <a:ext cx="2790265" cy="4975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891B67-9BDD-9DA1-F631-52926902480C}"/>
              </a:ext>
            </a:extLst>
          </p:cNvPr>
          <p:cNvSpPr/>
          <p:nvPr/>
        </p:nvSpPr>
        <p:spPr>
          <a:xfrm>
            <a:off x="7915835" y="3460375"/>
            <a:ext cx="2790265" cy="39248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5F6350-5DE0-659A-416B-AB91D34785D4}"/>
              </a:ext>
            </a:extLst>
          </p:cNvPr>
          <p:cNvSpPr txBox="1"/>
          <p:nvPr/>
        </p:nvSpPr>
        <p:spPr>
          <a:xfrm>
            <a:off x="4733365" y="4874098"/>
            <a:ext cx="6992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Total distance between observations and assigned centroids is minimized </a:t>
            </a:r>
          </a:p>
          <a:p>
            <a:r>
              <a:rPr lang="en-US" dirty="0">
                <a:solidFill>
                  <a:srgbClr val="FF0000"/>
                </a:solidFill>
              </a:rPr>
              <a:t>All observations are assigned to exactly one cluster</a:t>
            </a:r>
          </a:p>
          <a:p>
            <a:r>
              <a:rPr lang="en-US" dirty="0">
                <a:solidFill>
                  <a:srgbClr val="00B050"/>
                </a:solidFill>
              </a:rPr>
              <a:t>Each cluster is non-empty</a:t>
            </a: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Variables are properly defined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DA7BF6-0549-EE49-63B7-B1CB3190D41A}"/>
              </a:ext>
            </a:extLst>
          </p:cNvPr>
          <p:cNvSpPr/>
          <p:nvPr/>
        </p:nvSpPr>
        <p:spPr>
          <a:xfrm>
            <a:off x="6464595" y="2030819"/>
            <a:ext cx="4610100" cy="613769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D22FB9-4CBD-85D1-DA54-98F789F25A19}"/>
              </a:ext>
            </a:extLst>
          </p:cNvPr>
          <p:cNvSpPr/>
          <p:nvPr/>
        </p:nvSpPr>
        <p:spPr>
          <a:xfrm>
            <a:off x="8265459" y="3884238"/>
            <a:ext cx="2617694" cy="84016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080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BD62E-EAF9-D455-2BB0-B75C780B2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0B9BF-C59F-9594-83CA-5A3361F88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Informal proof that Lloyd’s </a:t>
            </a:r>
            <a:r>
              <a:rPr lang="en-US" dirty="0" err="1"/>
              <a:t>alg</a:t>
            </a:r>
            <a:r>
              <a:rPr lang="en-US" dirty="0"/>
              <a:t> finds local optimum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45A66-D5AC-DFC0-3EF4-0EA364B719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85900" y="1840447"/>
            <a:ext cx="9677400" cy="465784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Sum of squared distances (aka loss function) is a function of index sets and centroid coordinates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For any fixed centroid coordinates, assigning observations to nearest centroids minimizes total distances</a:t>
            </a:r>
          </a:p>
          <a:p>
            <a:endParaRPr lang="en-US" dirty="0"/>
          </a:p>
          <a:p>
            <a:r>
              <a:rPr lang="en-US" dirty="0"/>
              <a:t>For any fixed cluster index sets, setting centroids as mean feature values minimize total distances (for Euclidean metric)</a:t>
            </a:r>
          </a:p>
          <a:p>
            <a:endParaRPr lang="en-US" dirty="0"/>
          </a:p>
          <a:p>
            <a:r>
              <a:rPr lang="en-US" dirty="0"/>
              <a:t>Thus, loss function cannot increase at any iteration</a:t>
            </a:r>
          </a:p>
          <a:p>
            <a:endParaRPr lang="en-US" dirty="0"/>
          </a:p>
          <a:p>
            <a:r>
              <a:rPr lang="en-US" dirty="0"/>
              <a:t>If index sets and centroids do not change in an iteration, partial derivative of loss function </a:t>
            </a:r>
            <a:r>
              <a:rPr lang="en-US" dirty="0" err="1"/>
              <a:t>w.r.t.</a:t>
            </a:r>
            <a:r>
              <a:rPr lang="en-US" dirty="0"/>
              <a:t> all input variables = 0, so a local extrema is found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D24032-54DA-A768-035F-A36373E2B7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3"/>
            <a:ext cx="1866793" cy="350865"/>
          </a:xfrm>
        </p:spPr>
        <p:txBody>
          <a:bodyPr/>
          <a:lstStyle/>
          <a:p>
            <a:r>
              <a:rPr lang="en-US" dirty="0"/>
              <a:t>K-means Clustering</a:t>
            </a:r>
          </a:p>
        </p:txBody>
      </p:sp>
    </p:spTree>
    <p:extLst>
      <p:ext uri="{BB962C8B-B14F-4D97-AF65-F5344CB8AC3E}">
        <p14:creationId xmlns:p14="http://schemas.microsoft.com/office/powerpoint/2010/main" val="21987982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B8637-7568-888B-0A47-EBD2FBBA1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37D88-F6DE-ED40-B97D-593E712C2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Informal proof that Lloyd’s </a:t>
            </a:r>
            <a:r>
              <a:rPr lang="en-US" dirty="0" err="1"/>
              <a:t>alg</a:t>
            </a:r>
            <a:r>
              <a:rPr lang="en-US" dirty="0"/>
              <a:t> terminates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6C1F42-8194-7DA0-EB33-A4F351F65AF3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1485900" y="1840447"/>
                <a:ext cx="9677400" cy="4657846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Index sets must change at every iteration, and cannot repeat (or else loss function would increase by returning to previous iteration)</a:t>
                </a:r>
              </a:p>
              <a:p>
                <a:endParaRPr lang="en-US" dirty="0"/>
              </a:p>
              <a:p>
                <a:r>
                  <a:rPr lang="en-US" dirty="0"/>
                  <a:t>There is a finite number of index set combinations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)</a:t>
                </a:r>
              </a:p>
              <a:p>
                <a:endParaRPr lang="en-US" dirty="0"/>
              </a:p>
              <a:p>
                <a:r>
                  <a:rPr lang="en-US" dirty="0"/>
                  <a:t>Therefore, Lloyd’s algorithm must terminate in a finite number of iterations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(in practice usually significantly smaller than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, and does not usually increase rapidly with </a:t>
                </a:r>
                <a:r>
                  <a:rPr lang="en-US" i="1" dirty="0"/>
                  <a:t>n</a:t>
                </a:r>
                <a:r>
                  <a:rPr lang="en-US" dirty="0"/>
                  <a:t>)</a:t>
                </a:r>
              </a:p>
              <a:p>
                <a:endParaRPr lang="en-US" dirty="0"/>
              </a:p>
              <a:p>
                <a:r>
                  <a:rPr lang="en-US" dirty="0"/>
                  <a:t>Each iteration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𝑘𝑛𝐹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so full algorithm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𝑘𝑛𝐹𝑖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6C1F42-8194-7DA0-EB33-A4F351F65A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1485900" y="1840447"/>
                <a:ext cx="9677400" cy="4657846"/>
              </a:xfrm>
              <a:blipFill>
                <a:blip r:embed="rId2"/>
                <a:stretch>
                  <a:fillRect l="-1764" t="-1963" r="-11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134643-9818-410B-BBDD-715BA1A2F1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3"/>
            <a:ext cx="1866793" cy="350865"/>
          </a:xfrm>
        </p:spPr>
        <p:txBody>
          <a:bodyPr/>
          <a:lstStyle/>
          <a:p>
            <a:r>
              <a:rPr lang="en-US" dirty="0"/>
              <a:t>K-means Clustering</a:t>
            </a:r>
          </a:p>
        </p:txBody>
      </p:sp>
    </p:spTree>
    <p:extLst>
      <p:ext uri="{BB962C8B-B14F-4D97-AF65-F5344CB8AC3E}">
        <p14:creationId xmlns:p14="http://schemas.microsoft.com/office/powerpoint/2010/main" val="2732700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69C2FB-56A0-6975-E7B4-2E7A95603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Setup and Motivations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BBFC73-C3E0-D9F1-4122-2FFB6C6FE4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75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4822B-5448-0C98-B2A9-3E27FF5B3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BD225-3EED-187F-71E0-06B4D2FBF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vs. Unsupervised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DCECA-CC4D-AA17-0BA6-9311A7AC193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b="1" dirty="0"/>
              <a:t>Supervised learning</a:t>
            </a:r>
            <a:r>
              <a:rPr lang="en-US" dirty="0"/>
              <a:t>: predict/explain a </a:t>
            </a:r>
            <a:r>
              <a:rPr lang="en-US" i="1" dirty="0"/>
              <a:t>target</a:t>
            </a:r>
            <a:r>
              <a:rPr lang="en-US" dirty="0"/>
              <a:t> variable given </a:t>
            </a:r>
            <a:r>
              <a:rPr lang="en-US" i="1" dirty="0"/>
              <a:t>feature</a:t>
            </a:r>
            <a:r>
              <a:rPr lang="en-US" dirty="0"/>
              <a:t> variables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Unsupervised learning</a:t>
            </a:r>
            <a:r>
              <a:rPr lang="en-US" dirty="0"/>
              <a:t>: learn patterns in observations with no target, only </a:t>
            </a:r>
            <a:r>
              <a:rPr lang="en-US" i="1" dirty="0"/>
              <a:t>feature</a:t>
            </a:r>
            <a:r>
              <a:rPr lang="en-US" dirty="0"/>
              <a:t> variables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BBEBDE-E1CD-CBB6-F487-38AAE29103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866793" cy="350865"/>
          </a:xfrm>
        </p:spPr>
        <p:txBody>
          <a:bodyPr/>
          <a:lstStyle/>
          <a:p>
            <a:r>
              <a:rPr lang="en-US" dirty="0"/>
              <a:t>K-means Clustering</a:t>
            </a:r>
          </a:p>
        </p:txBody>
      </p:sp>
    </p:spTree>
    <p:extLst>
      <p:ext uri="{BB962C8B-B14F-4D97-AF65-F5344CB8AC3E}">
        <p14:creationId xmlns:p14="http://schemas.microsoft.com/office/powerpoint/2010/main" val="101623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38A66-F820-8349-F9D9-FA3892677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F9442-0361-D1CB-E69B-C544892A9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Application: segmentation/taste-communities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CE0B3-0673-DDB8-A18A-E18543394A8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Understanding how a customer base can be segmented into different groups can help in understanding how to best serve all clients</a:t>
            </a:r>
          </a:p>
          <a:p>
            <a:endParaRPr lang="en-US" dirty="0"/>
          </a:p>
          <a:p>
            <a:r>
              <a:rPr lang="en-US" dirty="0"/>
              <a:t>In online platforms, users can often informally develop their own communities based on the content they interact with</a:t>
            </a:r>
          </a:p>
          <a:p>
            <a:pPr lvl="1"/>
            <a:r>
              <a:rPr lang="en-US" dirty="0"/>
              <a:t>Ex. </a:t>
            </a:r>
            <a:r>
              <a:rPr lang="en-US" dirty="0" err="1"/>
              <a:t>BookTok</a:t>
            </a:r>
            <a:r>
              <a:rPr lang="en-US" dirty="0"/>
              <a:t>, </a:t>
            </a:r>
            <a:r>
              <a:rPr lang="en-US" dirty="0" err="1"/>
              <a:t>PetTok</a:t>
            </a:r>
            <a:r>
              <a:rPr lang="en-US" dirty="0"/>
              <a:t>, </a:t>
            </a:r>
            <a:r>
              <a:rPr lang="en-US" dirty="0" err="1"/>
              <a:t>PerfumeTok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Being able to recognize communities, and identify users as members of certain communities can be useful for recommending content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2B6BBB-6A80-CD98-B21F-2C4AED1227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866793" cy="350865"/>
          </a:xfrm>
        </p:spPr>
        <p:txBody>
          <a:bodyPr/>
          <a:lstStyle/>
          <a:p>
            <a:r>
              <a:rPr lang="en-US" dirty="0"/>
              <a:t>K-means Clustering</a:t>
            </a:r>
          </a:p>
        </p:txBody>
      </p:sp>
    </p:spTree>
    <p:extLst>
      <p:ext uri="{BB962C8B-B14F-4D97-AF65-F5344CB8AC3E}">
        <p14:creationId xmlns:p14="http://schemas.microsoft.com/office/powerpoint/2010/main" val="167155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A3A1B-7305-8460-993E-697A98B8F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B6F51-D612-49C2-0AEA-EFB0B8357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application: taste-communities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E3204-B1E4-518B-BE0A-7A3562C79DE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In 2018, Netflix grouped users into ~1300 “taste-communities” to recommend content</a:t>
            </a:r>
          </a:p>
          <a:p>
            <a:pPr lvl="1"/>
            <a:r>
              <a:rPr lang="en-US" dirty="0"/>
              <a:t>Prior to 2016, recommendations were given uniformly by country of user </a:t>
            </a:r>
          </a:p>
          <a:p>
            <a:endParaRPr lang="en-US" dirty="0"/>
          </a:p>
          <a:p>
            <a:r>
              <a:rPr lang="en-US" dirty="0"/>
              <a:t>Cluster 290: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dirty="0"/>
              <a:t>Movies like: </a:t>
            </a:r>
            <a:r>
              <a:rPr lang="en-US" i="1" dirty="0"/>
              <a:t>Black Mirror,</a:t>
            </a:r>
          </a:p>
          <a:p>
            <a:pPr lvl="1" indent="0">
              <a:buNone/>
            </a:pPr>
            <a:r>
              <a:rPr lang="en-US" i="1" dirty="0"/>
              <a:t>	   Lost, </a:t>
            </a:r>
            <a:r>
              <a:rPr lang="en-US" dirty="0"/>
              <a:t>and</a:t>
            </a:r>
            <a:r>
              <a:rPr lang="en-US" i="1" dirty="0"/>
              <a:t> Groundhog Day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4C5191-A079-7FA8-A402-8A9848B818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866793" cy="350865"/>
          </a:xfrm>
        </p:spPr>
        <p:txBody>
          <a:bodyPr/>
          <a:lstStyle/>
          <a:p>
            <a:r>
              <a:rPr lang="en-US" dirty="0"/>
              <a:t>K-means Clustering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5DF77E-C2F6-8E81-57C1-5C88F59FA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300" y="3429000"/>
            <a:ext cx="6061253" cy="315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1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B55CB-0D41-FD55-D16C-EDCCED1AD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90BCAA-6D69-9B03-7385-13BC6306B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Clustering Basics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705F20-7AAF-A54B-957A-D84A0D971B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605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B2A51-8B69-7908-82ED-194F210B1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D9A33-82CF-D31A-B78F-E23DC442C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goal of clustering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A048E-DF1B-F89C-1E58-DDEDBB82DF0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Clustering is an unsupervised learning algorithm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Partition data into clusters such that the observations within a cluster are similar to each other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4079FD-62B4-BD91-7EE0-14D5953F6F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866793" cy="350865"/>
          </a:xfrm>
        </p:spPr>
        <p:txBody>
          <a:bodyPr/>
          <a:lstStyle/>
          <a:p>
            <a:r>
              <a:rPr lang="en-US" dirty="0"/>
              <a:t>K-means Clustering</a:t>
            </a:r>
          </a:p>
        </p:txBody>
      </p:sp>
    </p:spTree>
    <p:extLst>
      <p:ext uri="{BB962C8B-B14F-4D97-AF65-F5344CB8AC3E}">
        <p14:creationId xmlns:p14="http://schemas.microsoft.com/office/powerpoint/2010/main" val="31584702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W-Madison theme1">
      <a:dk1>
        <a:srgbClr val="202020"/>
      </a:dk1>
      <a:lt1>
        <a:srgbClr val="FFFFFF"/>
      </a:lt1>
      <a:dk2>
        <a:srgbClr val="101010"/>
      </a:dk2>
      <a:lt2>
        <a:srgbClr val="DADFE1"/>
      </a:lt2>
      <a:accent1>
        <a:srgbClr val="C5050C"/>
      </a:accent1>
      <a:accent2>
        <a:srgbClr val="C5050C"/>
      </a:accent2>
      <a:accent3>
        <a:srgbClr val="9B0000"/>
      </a:accent3>
      <a:accent4>
        <a:srgbClr val="FCCB51"/>
      </a:accent4>
      <a:accent5>
        <a:srgbClr val="80B3AE"/>
      </a:accent5>
      <a:accent6>
        <a:srgbClr val="ADADAD"/>
      </a:accent6>
      <a:hlink>
        <a:srgbClr val="0479A8"/>
      </a:hlink>
      <a:folHlink>
        <a:srgbClr val="0479A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E53D820-A13D-4CCD-A508-AD60312AC79E}" vid="{F6F87360-C93F-4961-8658-6313B35921A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InterPro Template</Template>
  <TotalTime>9821</TotalTime>
  <Words>1464</Words>
  <Application>Microsoft Office PowerPoint</Application>
  <PresentationFormat>Widescreen</PresentationFormat>
  <Paragraphs>255</Paragraphs>
  <Slides>34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Cambria Math</vt:lpstr>
      <vt:lpstr>Red Hat Display</vt:lpstr>
      <vt:lpstr>Red Hat Text</vt:lpstr>
      <vt:lpstr>Segoe UI</vt:lpstr>
      <vt:lpstr>Office Theme</vt:lpstr>
      <vt:lpstr>Teaching Demonstration: K-means Clustering</vt:lpstr>
      <vt:lpstr>Preliminary assumptions</vt:lpstr>
      <vt:lpstr>Overview</vt:lpstr>
      <vt:lpstr>Setup and Motivations</vt:lpstr>
      <vt:lpstr>Supervised vs. Unsupervised learning</vt:lpstr>
      <vt:lpstr>Business Application: segmentation/taste-communities</vt:lpstr>
      <vt:lpstr>Unsupervised application: taste-communities</vt:lpstr>
      <vt:lpstr>Clustering Basics</vt:lpstr>
      <vt:lpstr>The goal of clustering</vt:lpstr>
      <vt:lpstr>How do we define “similar”?</vt:lpstr>
      <vt:lpstr>Distance metrics</vt:lpstr>
      <vt:lpstr>Defining a cluster</vt:lpstr>
      <vt:lpstr>Cluster distances</vt:lpstr>
      <vt:lpstr>K-means Clustering</vt:lpstr>
      <vt:lpstr>K-means clustering</vt:lpstr>
      <vt:lpstr>K-means: optimization problem</vt:lpstr>
      <vt:lpstr>Heuristic Approach</vt:lpstr>
      <vt:lpstr>Lloyd’s Algorithm</vt:lpstr>
      <vt:lpstr>Lloyd’s Algorithm Pseudocode</vt:lpstr>
      <vt:lpstr>Lloyd’s Algorithm Example</vt:lpstr>
      <vt:lpstr>Lloyd’s Algorithm</vt:lpstr>
      <vt:lpstr>Using k-means in practice</vt:lpstr>
      <vt:lpstr>How do we select k?</vt:lpstr>
      <vt:lpstr>Silhouette Score Method</vt:lpstr>
      <vt:lpstr>Practical Example: DailyKos</vt:lpstr>
      <vt:lpstr>Overview</vt:lpstr>
      <vt:lpstr>       Elbow Plot   and Silhouette Plots</vt:lpstr>
      <vt:lpstr>Centroid Analysis</vt:lpstr>
      <vt:lpstr>Next Lesson</vt:lpstr>
      <vt:lpstr>PowerPoint Presentation</vt:lpstr>
      <vt:lpstr>Extra Slides</vt:lpstr>
      <vt:lpstr>Breakdown of Optimal Formulation</vt:lpstr>
      <vt:lpstr>Informal proof that Lloyd’s alg finds local optimum</vt:lpstr>
      <vt:lpstr>Informal proof that Lloyd’s alg terminates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ARI J SMITH</dc:creator>
  <cp:lastModifiedBy>ARI J SMITH</cp:lastModifiedBy>
  <cp:revision>22</cp:revision>
  <dcterms:created xsi:type="dcterms:W3CDTF">2025-01-21T21:50:58Z</dcterms:created>
  <dcterms:modified xsi:type="dcterms:W3CDTF">2025-04-18T03:52:58Z</dcterms:modified>
</cp:coreProperties>
</file>